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56" r:id="rId2"/>
  </p:sldIdLst>
  <p:sldSz cx="7772400" cy="100584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4997"/>
    <a:srgbClr val="FDFBA3"/>
    <a:srgbClr val="FFC819"/>
    <a:srgbClr val="C6EDFE"/>
    <a:srgbClr val="FFA54B"/>
    <a:srgbClr val="DFE2E5"/>
    <a:srgbClr val="5DB0D9"/>
    <a:srgbClr val="379BFF"/>
    <a:srgbClr val="4987BB"/>
    <a:srgbClr val="89B2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160" autoAdjust="0"/>
    <p:restoredTop sz="94660"/>
  </p:normalViewPr>
  <p:slideViewPr>
    <p:cSldViewPr snapToGrid="0" showGuides="1">
      <p:cViewPr varScale="1">
        <p:scale>
          <a:sx n="62" d="100"/>
          <a:sy n="62" d="100"/>
        </p:scale>
        <p:origin x="2544" y="10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A29944-07C6-409D-8568-B7832933D11C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14EF92-D4FE-4430-8100-88E6D4E96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616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0E9F9-60D6-4231-859E-CDAE12AA8F2F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F5B7-1515-4E1C-A683-C9DA15D75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323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0E9F9-60D6-4231-859E-CDAE12AA8F2F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F5B7-1515-4E1C-A683-C9DA15D75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46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0E9F9-60D6-4231-859E-CDAE12AA8F2F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F5B7-1515-4E1C-A683-C9DA15D75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99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0E9F9-60D6-4231-859E-CDAE12AA8F2F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F5B7-1515-4E1C-A683-C9DA15D75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359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0E9F9-60D6-4231-859E-CDAE12AA8F2F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F5B7-1515-4E1C-A683-C9DA15D75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201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0E9F9-60D6-4231-859E-CDAE12AA8F2F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F5B7-1515-4E1C-A683-C9DA15D75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619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0E9F9-60D6-4231-859E-CDAE12AA8F2F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F5B7-1515-4E1C-A683-C9DA15D75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50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0E9F9-60D6-4231-859E-CDAE12AA8F2F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F5B7-1515-4E1C-A683-C9DA15D75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68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0E9F9-60D6-4231-859E-CDAE12AA8F2F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F5B7-1515-4E1C-A683-C9DA15D75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216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0E9F9-60D6-4231-859E-CDAE12AA8F2F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F5B7-1515-4E1C-A683-C9DA15D75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099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0E9F9-60D6-4231-859E-CDAE12AA8F2F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F5B7-1515-4E1C-A683-C9DA15D75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2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0E9F9-60D6-4231-859E-CDAE12AA8F2F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1F5B7-1515-4E1C-A683-C9DA15D75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810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Brown@hria.org" TargetMode="External"/><Relationship Id="rId2" Type="http://schemas.openxmlformats.org/officeDocument/2006/relationships/hyperlink" Target="https://hria.org/tmf/FalkCap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FE2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22469" y="2139827"/>
            <a:ext cx="4059298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91440"/>
            <a:r>
              <a:rPr lang="en-US" b="1" spc="-15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 Focus:</a:t>
            </a:r>
            <a:endParaRPr lang="en-US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500" spc="-5" dirty="0">
                <a:latin typeface="Palatino Linotype" panose="02040502050505030304" pitchFamily="18" charset="0"/>
                <a:ea typeface="Calibri" panose="020F0502020204030204" pitchFamily="34" charset="0"/>
              </a:rPr>
              <a:t>The</a:t>
            </a:r>
            <a:r>
              <a:rPr lang="en-US" sz="1500" dirty="0">
                <a:latin typeface="Palatino Linotype" panose="02040502050505030304" pitchFamily="18" charset="0"/>
                <a:ea typeface="Calibri" panose="020F0502020204030204" pitchFamily="34" charset="0"/>
              </a:rPr>
              <a:t> </a:t>
            </a:r>
            <a:r>
              <a:rPr lang="en-US" sz="1500" spc="-5" dirty="0">
                <a:latin typeface="Palatino Linotype" panose="02040502050505030304" pitchFamily="18" charset="0"/>
                <a:ea typeface="Calibri" panose="020F0502020204030204" pitchFamily="34" charset="0"/>
              </a:rPr>
              <a:t>Catalyst Research</a:t>
            </a:r>
            <a:r>
              <a:rPr lang="en-US" sz="1500" dirty="0">
                <a:latin typeface="Palatino Linotype" panose="02040502050505030304" pitchFamily="18" charset="0"/>
                <a:ea typeface="Calibri" panose="020F0502020204030204" pitchFamily="34" charset="0"/>
              </a:rPr>
              <a:t> Award </a:t>
            </a:r>
            <a:r>
              <a:rPr lang="en-US" sz="1500" spc="-5" dirty="0">
                <a:latin typeface="Palatino Linotype" panose="02040502050505030304" pitchFamily="18" charset="0"/>
                <a:ea typeface="Calibri" panose="020F0502020204030204" pitchFamily="34" charset="0"/>
              </a:rPr>
              <a:t>Program</a:t>
            </a:r>
            <a:r>
              <a:rPr lang="en-US" sz="1500" spc="-10" dirty="0">
                <a:latin typeface="Palatino Linotype" panose="02040502050505030304" pitchFamily="18" charset="0"/>
                <a:ea typeface="Calibri" panose="020F0502020204030204" pitchFamily="34" charset="0"/>
              </a:rPr>
              <a:t> </a:t>
            </a:r>
            <a:r>
              <a:rPr lang="en-US" sz="1500" dirty="0">
                <a:latin typeface="Palatino Linotype" panose="02040502050505030304" pitchFamily="18" charset="0"/>
                <a:ea typeface="Calibri" panose="020F0502020204030204" pitchFamily="34" charset="0"/>
              </a:rPr>
              <a:t>provides one</a:t>
            </a:r>
            <a:r>
              <a:rPr lang="en-US" sz="1500" spc="-5" dirty="0">
                <a:latin typeface="Palatino Linotype" panose="02040502050505030304" pitchFamily="18" charset="0"/>
                <a:ea typeface="Calibri" panose="020F0502020204030204" pitchFamily="34" charset="0"/>
              </a:rPr>
              <a:t> </a:t>
            </a:r>
            <a:r>
              <a:rPr lang="en-US" sz="1500" dirty="0">
                <a:latin typeface="Palatino Linotype" panose="02040502050505030304" pitchFamily="18" charset="0"/>
                <a:ea typeface="Calibri" panose="020F0502020204030204" pitchFamily="34" charset="0"/>
              </a:rPr>
              <a:t>year of</a:t>
            </a:r>
            <a:r>
              <a:rPr lang="en-US" sz="1500" spc="-5" dirty="0">
                <a:latin typeface="Palatino Linotype" panose="02040502050505030304" pitchFamily="18" charset="0"/>
                <a:ea typeface="Calibri" panose="020F0502020204030204" pitchFamily="34" charset="0"/>
              </a:rPr>
              <a:t> seed</a:t>
            </a:r>
            <a:r>
              <a:rPr lang="en-US" sz="1500" dirty="0">
                <a:latin typeface="Palatino Linotype" panose="02040502050505030304" pitchFamily="18" charset="0"/>
                <a:ea typeface="Calibri" panose="020F0502020204030204" pitchFamily="34" charset="0"/>
              </a:rPr>
              <a:t> </a:t>
            </a:r>
            <a:r>
              <a:rPr lang="en-US" sz="1500" spc="-5" dirty="0">
                <a:latin typeface="Palatino Linotype" panose="02040502050505030304" pitchFamily="18" charset="0"/>
                <a:ea typeface="Calibri" panose="020F0502020204030204" pitchFamily="34" charset="0"/>
              </a:rPr>
              <a:t>funding</a:t>
            </a:r>
            <a:r>
              <a:rPr lang="en-US" sz="1500" dirty="0">
                <a:latin typeface="Palatino Linotype" panose="02040502050505030304" pitchFamily="18" charset="0"/>
                <a:ea typeface="Calibri" panose="020F0502020204030204" pitchFamily="34" charset="0"/>
              </a:rPr>
              <a:t> </a:t>
            </a:r>
            <a:r>
              <a:rPr lang="en-US" sz="1500" spc="-5" dirty="0">
                <a:latin typeface="Palatino Linotype" panose="02040502050505030304" pitchFamily="18" charset="0"/>
                <a:ea typeface="Calibri" panose="020F0502020204030204" pitchFamily="34" charset="0"/>
              </a:rPr>
              <a:t>to</a:t>
            </a:r>
            <a:r>
              <a:rPr lang="en-US" sz="1500" dirty="0">
                <a:latin typeface="Palatino Linotype" panose="02040502050505030304" pitchFamily="18" charset="0"/>
                <a:ea typeface="Calibri" panose="020F0502020204030204" pitchFamily="34" charset="0"/>
              </a:rPr>
              <a:t> support</a:t>
            </a:r>
            <a:r>
              <a:rPr lang="en-US" sz="1500" spc="-5" dirty="0">
                <a:latin typeface="Palatino Linotype" panose="02040502050505030304" pitchFamily="18" charset="0"/>
                <a:ea typeface="Calibri" panose="020F0502020204030204" pitchFamily="34" charset="0"/>
              </a:rPr>
              <a:t> high-risk,</a:t>
            </a:r>
            <a:r>
              <a:rPr lang="en-US" sz="1500" dirty="0">
                <a:latin typeface="Palatino Linotype" panose="02040502050505030304" pitchFamily="18" charset="0"/>
                <a:ea typeface="Calibri" panose="020F0502020204030204" pitchFamily="34" charset="0"/>
              </a:rPr>
              <a:t> </a:t>
            </a:r>
            <a:r>
              <a:rPr lang="en-US" sz="1500" spc="-5" dirty="0">
                <a:latin typeface="Palatino Linotype" panose="02040502050505030304" pitchFamily="18" charset="0"/>
                <a:ea typeface="Calibri" panose="020F0502020204030204" pitchFamily="34" charset="0"/>
              </a:rPr>
              <a:t>high-reward</a:t>
            </a:r>
            <a:r>
              <a:rPr lang="en-US" sz="1500" dirty="0">
                <a:latin typeface="Palatino Linotype" panose="02040502050505030304" pitchFamily="18" charset="0"/>
                <a:ea typeface="Calibri" panose="020F0502020204030204" pitchFamily="34" charset="0"/>
              </a:rPr>
              <a:t> </a:t>
            </a:r>
            <a:r>
              <a:rPr lang="en-US" sz="1500" spc="-5" dirty="0">
                <a:latin typeface="Palatino Linotype" panose="02040502050505030304" pitchFamily="18" charset="0"/>
                <a:ea typeface="Calibri" panose="020F0502020204030204" pitchFamily="34" charset="0"/>
              </a:rPr>
              <a:t>projects</a:t>
            </a:r>
            <a:r>
              <a:rPr lang="en-US" sz="1500" dirty="0">
                <a:latin typeface="Palatino Linotype" panose="02040502050505030304" pitchFamily="18" charset="0"/>
                <a:ea typeface="Calibri" panose="020F0502020204030204" pitchFamily="34" charset="0"/>
              </a:rPr>
              <a:t> </a:t>
            </a:r>
            <a:r>
              <a:rPr lang="en-US" sz="1500" spc="-5" dirty="0">
                <a:latin typeface="Palatino Linotype" panose="02040502050505030304" pitchFamily="18" charset="0"/>
                <a:ea typeface="Calibri" panose="020F0502020204030204" pitchFamily="34" charset="0"/>
              </a:rPr>
              <a:t>that</a:t>
            </a:r>
            <a:r>
              <a:rPr lang="en-US" sz="1500" dirty="0">
                <a:latin typeface="Palatino Linotype" panose="02040502050505030304" pitchFamily="18" charset="0"/>
                <a:ea typeface="Calibri" panose="020F0502020204030204" pitchFamily="34" charset="0"/>
              </a:rPr>
              <a:t> </a:t>
            </a:r>
            <a:r>
              <a:rPr lang="en-US" sz="1500" spc="-5" dirty="0">
                <a:latin typeface="Palatino Linotype" panose="02040502050505030304" pitchFamily="18" charset="0"/>
                <a:ea typeface="Calibri" panose="020F0502020204030204" pitchFamily="34" charset="0"/>
              </a:rPr>
              <a:t>a</a:t>
            </a:r>
            <a:r>
              <a:rPr lang="en-US" sz="1500" spc="-10" dirty="0">
                <a:latin typeface="Palatino Linotype" panose="02040502050505030304" pitchFamily="18" charset="0"/>
                <a:ea typeface="Calibri" panose="020F0502020204030204" pitchFamily="34" charset="0"/>
              </a:rPr>
              <a:t>ddress </a:t>
            </a:r>
            <a:r>
              <a:rPr lang="en-US" sz="1500" spc="-5" dirty="0">
                <a:latin typeface="Palatino Linotype" panose="02040502050505030304" pitchFamily="18" charset="0"/>
                <a:ea typeface="Calibri" panose="020F0502020204030204" pitchFamily="34" charset="0"/>
              </a:rPr>
              <a:t>critical scientific</a:t>
            </a:r>
            <a:r>
              <a:rPr lang="en-US" sz="1500" dirty="0">
                <a:latin typeface="Palatino Linotype" panose="02040502050505030304" pitchFamily="18" charset="0"/>
                <a:ea typeface="Calibri" panose="020F0502020204030204" pitchFamily="34" charset="0"/>
              </a:rPr>
              <a:t> </a:t>
            </a:r>
            <a:r>
              <a:rPr lang="en-US" sz="1500" spc="-5" dirty="0">
                <a:latin typeface="Palatino Linotype" panose="02040502050505030304" pitchFamily="18" charset="0"/>
                <a:ea typeface="Calibri" panose="020F0502020204030204" pitchFamily="34" charset="0"/>
              </a:rPr>
              <a:t>and</a:t>
            </a:r>
            <a:r>
              <a:rPr lang="en-US" sz="1500" dirty="0">
                <a:latin typeface="Palatino Linotype" panose="02040502050505030304" pitchFamily="18" charset="0"/>
                <a:ea typeface="Calibri" panose="020F0502020204030204" pitchFamily="34" charset="0"/>
              </a:rPr>
              <a:t> </a:t>
            </a:r>
            <a:r>
              <a:rPr lang="en-US" sz="1500" spc="-5" dirty="0">
                <a:latin typeface="Palatino Linotype" panose="02040502050505030304" pitchFamily="18" charset="0"/>
                <a:ea typeface="Calibri" panose="020F0502020204030204" pitchFamily="34" charset="0"/>
              </a:rPr>
              <a:t>therapeutic</a:t>
            </a:r>
            <a:r>
              <a:rPr lang="en-US" sz="1500" dirty="0">
                <a:latin typeface="Palatino Linotype" panose="02040502050505030304" pitchFamily="18" charset="0"/>
                <a:ea typeface="Calibri" panose="020F0502020204030204" pitchFamily="34" charset="0"/>
              </a:rPr>
              <a:t> </a:t>
            </a:r>
            <a:r>
              <a:rPr lang="en-US" sz="1500" spc="-5" dirty="0">
                <a:latin typeface="Palatino Linotype" panose="02040502050505030304" pitchFamily="18" charset="0"/>
                <a:ea typeface="Calibri" panose="020F0502020204030204" pitchFamily="34" charset="0"/>
              </a:rPr>
              <a:t>roadblocks within the Program’s principal areas of focus.</a:t>
            </a:r>
            <a:r>
              <a:rPr lang="en-US" sz="1500" dirty="0">
                <a:latin typeface="Palatino Linotype" panose="02040502050505030304" pitchFamily="18" charset="0"/>
                <a:ea typeface="Calibri" panose="020F0502020204030204" pitchFamily="34" charset="0"/>
              </a:rPr>
              <a:t> The Program is designed to enable </a:t>
            </a:r>
            <a:r>
              <a:rPr lang="en-US" sz="1500" spc="-5" dirty="0">
                <a:latin typeface="Palatino Linotype" panose="02040502050505030304" pitchFamily="18" charset="0"/>
                <a:ea typeface="Calibri" panose="020F0502020204030204" pitchFamily="34" charset="0"/>
              </a:rPr>
              <a:t>planning</a:t>
            </a:r>
            <a:r>
              <a:rPr lang="en-US" sz="1500" dirty="0">
                <a:latin typeface="Palatino Linotype" panose="02040502050505030304" pitchFamily="18" charset="0"/>
                <a:ea typeface="Calibri" panose="020F0502020204030204" pitchFamily="34" charset="0"/>
              </a:rPr>
              <a:t> and </a:t>
            </a:r>
            <a:r>
              <a:rPr lang="en-US" sz="1500" spc="-5" dirty="0">
                <a:latin typeface="Palatino Linotype" panose="02040502050505030304" pitchFamily="18" charset="0"/>
                <a:ea typeface="Calibri" panose="020F0502020204030204" pitchFamily="34" charset="0"/>
              </a:rPr>
              <a:t>development</a:t>
            </a:r>
            <a:r>
              <a:rPr lang="en-US" sz="1500" dirty="0">
                <a:latin typeface="Palatino Linotype" panose="02040502050505030304" pitchFamily="18" charset="0"/>
                <a:ea typeface="Calibri" panose="020F0502020204030204" pitchFamily="34" charset="0"/>
              </a:rPr>
              <a:t> of</a:t>
            </a:r>
            <a:r>
              <a:rPr lang="en-US" sz="1500" spc="-5" dirty="0">
                <a:latin typeface="Palatino Linotype" panose="02040502050505030304" pitchFamily="18" charset="0"/>
                <a:ea typeface="Calibri" panose="020F0502020204030204" pitchFamily="34" charset="0"/>
              </a:rPr>
              <a:t> projects,</a:t>
            </a:r>
            <a:r>
              <a:rPr lang="en-US" sz="1500" spc="-10" dirty="0">
                <a:latin typeface="Palatino Linotype" panose="02040502050505030304" pitchFamily="18" charset="0"/>
                <a:ea typeface="Calibri" panose="020F0502020204030204" pitchFamily="34" charset="0"/>
              </a:rPr>
              <a:t> </a:t>
            </a:r>
            <a:r>
              <a:rPr lang="en-US" sz="1500" spc="-5" dirty="0">
                <a:latin typeface="Palatino Linotype" panose="02040502050505030304" pitchFamily="18" charset="0"/>
                <a:ea typeface="Calibri" panose="020F0502020204030204" pitchFamily="34" charset="0"/>
              </a:rPr>
              <a:t>teams,</a:t>
            </a:r>
            <a:r>
              <a:rPr lang="en-US" sz="1500" dirty="0">
                <a:latin typeface="Palatino Linotype" panose="02040502050505030304" pitchFamily="18" charset="0"/>
                <a:ea typeface="Calibri" panose="020F0502020204030204" pitchFamily="34" charset="0"/>
              </a:rPr>
              <a:t> </a:t>
            </a:r>
            <a:r>
              <a:rPr lang="en-US" sz="1500" spc="-5" dirty="0">
                <a:latin typeface="Palatino Linotype" panose="02040502050505030304" pitchFamily="18" charset="0"/>
                <a:ea typeface="Calibri" panose="020F0502020204030204" pitchFamily="34" charset="0"/>
              </a:rPr>
              <a:t>tools,</a:t>
            </a:r>
            <a:r>
              <a:rPr lang="en-US" sz="1500" dirty="0">
                <a:latin typeface="Palatino Linotype" panose="02040502050505030304" pitchFamily="18" charset="0"/>
                <a:ea typeface="Calibri" panose="020F0502020204030204" pitchFamily="34" charset="0"/>
              </a:rPr>
              <a:t> </a:t>
            </a:r>
            <a:r>
              <a:rPr lang="en-US" sz="1500" spc="-5" dirty="0">
                <a:latin typeface="Palatino Linotype" panose="02040502050505030304" pitchFamily="18" charset="0"/>
                <a:ea typeface="Calibri" panose="020F0502020204030204" pitchFamily="34" charset="0"/>
              </a:rPr>
              <a:t>techniques </a:t>
            </a:r>
            <a:r>
              <a:rPr lang="en-US" sz="1500" dirty="0">
                <a:latin typeface="Palatino Linotype" panose="02040502050505030304" pitchFamily="18" charset="0"/>
                <a:ea typeface="Calibri" panose="020F0502020204030204" pitchFamily="34" charset="0"/>
              </a:rPr>
              <a:t>and </a:t>
            </a:r>
            <a:r>
              <a:rPr lang="en-US" sz="1500" spc="-5" dirty="0">
                <a:latin typeface="Palatino Linotype" panose="02040502050505030304" pitchFamily="18" charset="0"/>
                <a:ea typeface="Calibri" panose="020F0502020204030204" pitchFamily="34" charset="0"/>
              </a:rPr>
              <a:t>management</a:t>
            </a:r>
            <a:r>
              <a:rPr lang="en-US" sz="1500" dirty="0">
                <a:latin typeface="Palatino Linotype" panose="02040502050505030304" pitchFamily="18" charset="0"/>
                <a:ea typeface="Calibri" panose="020F0502020204030204" pitchFamily="34" charset="0"/>
              </a:rPr>
              <a:t> </a:t>
            </a:r>
            <a:r>
              <a:rPr lang="en-US" sz="1500" spc="-5" dirty="0">
                <a:latin typeface="Palatino Linotype" panose="02040502050505030304" pitchFamily="18" charset="0"/>
                <a:ea typeface="Calibri" panose="020F0502020204030204" pitchFamily="34" charset="0"/>
              </a:rPr>
              <a:t>infrastructure</a:t>
            </a:r>
            <a:r>
              <a:rPr lang="en-US" sz="1500" dirty="0">
                <a:latin typeface="Palatino Linotype" panose="02040502050505030304" pitchFamily="18" charset="0"/>
                <a:ea typeface="Calibri" panose="020F0502020204030204" pitchFamily="34" charset="0"/>
              </a:rPr>
              <a:t> </a:t>
            </a:r>
            <a:r>
              <a:rPr lang="en-US" sz="1500" spc="-5" dirty="0">
                <a:latin typeface="Palatino Linotype" panose="02040502050505030304" pitchFamily="18" charset="0"/>
                <a:ea typeface="Calibri" panose="020F0502020204030204" pitchFamily="34" charset="0"/>
              </a:rPr>
              <a:t>necessary</a:t>
            </a:r>
            <a:r>
              <a:rPr lang="en-US" sz="1500" dirty="0">
                <a:latin typeface="Palatino Linotype" panose="02040502050505030304" pitchFamily="18" charset="0"/>
                <a:ea typeface="Calibri" panose="020F0502020204030204" pitchFamily="34" charset="0"/>
              </a:rPr>
              <a:t> to </a:t>
            </a:r>
            <a:r>
              <a:rPr lang="en-US" sz="1500" spc="-5" dirty="0">
                <a:latin typeface="Palatino Linotype" panose="02040502050505030304" pitchFamily="18" charset="0"/>
                <a:ea typeface="Calibri" panose="020F0502020204030204" pitchFamily="34" charset="0"/>
              </a:rPr>
              <a:t>successfully</a:t>
            </a:r>
            <a:r>
              <a:rPr lang="en-US" sz="1500" spc="-10" dirty="0">
                <a:latin typeface="Palatino Linotype" panose="02040502050505030304" pitchFamily="18" charset="0"/>
                <a:ea typeface="Calibri" panose="020F0502020204030204" pitchFamily="34" charset="0"/>
              </a:rPr>
              <a:t> </a:t>
            </a:r>
            <a:r>
              <a:rPr lang="en-US" sz="1500" spc="-5" dirty="0">
                <a:latin typeface="Palatino Linotype" panose="02040502050505030304" pitchFamily="18" charset="0"/>
                <a:ea typeface="Calibri" panose="020F0502020204030204" pitchFamily="34" charset="0"/>
              </a:rPr>
              <a:t>compete</a:t>
            </a:r>
            <a:r>
              <a:rPr lang="en-US" sz="1500" dirty="0">
                <a:latin typeface="Palatino Linotype" panose="02040502050505030304" pitchFamily="18" charset="0"/>
                <a:ea typeface="Calibri" panose="020F0502020204030204" pitchFamily="34" charset="0"/>
              </a:rPr>
              <a:t> </a:t>
            </a:r>
            <a:r>
              <a:rPr lang="en-US" sz="1500" spc="-5" dirty="0">
                <a:latin typeface="Palatino Linotype" panose="02040502050505030304" pitchFamily="18" charset="0"/>
                <a:ea typeface="Calibri" panose="020F0502020204030204" pitchFamily="34" charset="0"/>
              </a:rPr>
              <a:t>for</a:t>
            </a:r>
            <a:r>
              <a:rPr lang="en-US" sz="1500" spc="10" dirty="0">
                <a:latin typeface="Palatino Linotype" panose="02040502050505030304" pitchFamily="18" charset="0"/>
                <a:ea typeface="Calibri" panose="020F0502020204030204" pitchFamily="34" charset="0"/>
              </a:rPr>
              <a:t> </a:t>
            </a:r>
            <a:r>
              <a:rPr lang="en-US" sz="1500" spc="-5" dirty="0">
                <a:latin typeface="Palatino Linotype" panose="02040502050505030304" pitchFamily="18" charset="0"/>
                <a:ea typeface="Calibri" panose="020F0502020204030204" pitchFamily="34" charset="0"/>
              </a:rPr>
              <a:t>two-year</a:t>
            </a:r>
            <a:r>
              <a:rPr lang="en-US" sz="1500" dirty="0">
                <a:latin typeface="Palatino Linotype" panose="02040502050505030304" pitchFamily="18" charset="0"/>
                <a:ea typeface="Calibri" panose="020F0502020204030204" pitchFamily="34" charset="0"/>
              </a:rPr>
              <a:t> </a:t>
            </a:r>
            <a:r>
              <a:rPr lang="en-US" sz="1500" spc="-5" dirty="0">
                <a:latin typeface="Palatino Linotype" panose="02040502050505030304" pitchFamily="18" charset="0"/>
                <a:ea typeface="Calibri" panose="020F0502020204030204" pitchFamily="34" charset="0"/>
              </a:rPr>
              <a:t>awards</a:t>
            </a:r>
            <a:r>
              <a:rPr lang="en-US" sz="1500" dirty="0">
                <a:latin typeface="Palatino Linotype" panose="02040502050505030304" pitchFamily="18" charset="0"/>
                <a:ea typeface="Calibri" panose="020F0502020204030204" pitchFamily="34" charset="0"/>
              </a:rPr>
              <a:t> through the </a:t>
            </a:r>
            <a:r>
              <a:rPr lang="en-US" sz="1500" spc="-5" dirty="0">
                <a:latin typeface="Palatino Linotype" panose="02040502050505030304" pitchFamily="18" charset="0"/>
                <a:ea typeface="Calibri" panose="020F0502020204030204" pitchFamily="34" charset="0"/>
              </a:rPr>
              <a:t>Transformational</a:t>
            </a:r>
            <a:r>
              <a:rPr lang="en-US" sz="1500" dirty="0">
                <a:latin typeface="Palatino Linotype" panose="02040502050505030304" pitchFamily="18" charset="0"/>
                <a:ea typeface="Calibri" panose="020F0502020204030204" pitchFamily="34" charset="0"/>
              </a:rPr>
              <a:t> </a:t>
            </a:r>
            <a:r>
              <a:rPr lang="en-US" sz="1500" spc="-5" dirty="0">
                <a:latin typeface="Palatino Linotype" panose="02040502050505030304" pitchFamily="18" charset="0"/>
                <a:ea typeface="Calibri" panose="020F0502020204030204" pitchFamily="34" charset="0"/>
              </a:rPr>
              <a:t>Research</a:t>
            </a:r>
            <a:r>
              <a:rPr lang="en-US" sz="1500" dirty="0">
                <a:latin typeface="Palatino Linotype" panose="02040502050505030304" pitchFamily="18" charset="0"/>
                <a:ea typeface="Calibri" panose="020F0502020204030204" pitchFamily="34" charset="0"/>
              </a:rPr>
              <a:t> Award </a:t>
            </a:r>
            <a:r>
              <a:rPr lang="en-US" sz="1500" spc="-5" dirty="0">
                <a:latin typeface="Palatino Linotype" panose="02040502050505030304" pitchFamily="18" charset="0"/>
                <a:ea typeface="Calibri" panose="020F0502020204030204" pitchFamily="34" charset="0"/>
              </a:rPr>
              <a:t>Program.</a:t>
            </a:r>
            <a:r>
              <a:rPr lang="en-US" sz="1500" dirty="0">
                <a:latin typeface="Palatino Linotype" panose="02040502050505030304" pitchFamily="18" charset="0"/>
                <a:ea typeface="Calibri" panose="020F0502020204030204" pitchFamily="34" charset="0"/>
              </a:rPr>
              <a:t> </a:t>
            </a:r>
          </a:p>
          <a:p>
            <a:pPr algn="just"/>
            <a:r>
              <a:rPr lang="en-US" sz="14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R="91440"/>
            <a:r>
              <a:rPr lang="en-US" b="1" spc="-15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Eligibility:</a:t>
            </a:r>
          </a:p>
          <a:p>
            <a:pPr marR="91440"/>
            <a:r>
              <a:rPr lang="en-US" sz="1500" spc="-15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Invited Institutions (see Guidelines for list) may nominate up to two applicants who meet the following requirements:</a:t>
            </a:r>
          </a:p>
          <a:p>
            <a:endParaRPr lang="en-US" sz="1500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 a full-time faculty appointment</a:t>
            </a:r>
          </a:p>
          <a:p>
            <a:pPr marL="285750" marR="0" lvl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Independent investigator with demonstrated institutional support and the specialized space and facilities needed to conduct the proposed research</a:t>
            </a:r>
          </a:p>
          <a:p>
            <a:pPr marL="285750" marR="0" lvl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500" spc="-15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Applicants may not have funding for a similar project</a:t>
            </a:r>
            <a:endParaRPr lang="en-US" sz="1500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500" spc="-15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United States citizenship is not required; visa documentation is not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 may only submit one application</a:t>
            </a:r>
          </a:p>
          <a:p>
            <a:pPr marL="285750" marR="0" lvl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500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65790" y="9094931"/>
            <a:ext cx="7391400" cy="838200"/>
          </a:xfrm>
          <a:prstGeom prst="rect">
            <a:avLst/>
          </a:prstGeom>
          <a:solidFill>
            <a:schemeClr val="bg1"/>
          </a:solidFill>
          <a:ln w="158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-</a:t>
            </a:r>
          </a:p>
        </p:txBody>
      </p:sp>
      <p:sp>
        <p:nvSpPr>
          <p:cNvPr id="4" name="Rectangle 3"/>
          <p:cNvSpPr/>
          <p:nvPr/>
        </p:nvSpPr>
        <p:spPr>
          <a:xfrm>
            <a:off x="365873" y="583953"/>
            <a:ext cx="7059055" cy="1375083"/>
          </a:xfrm>
          <a:prstGeom prst="rect">
            <a:avLst/>
          </a:prstGeom>
          <a:solidFill>
            <a:srgbClr val="7E4997"/>
          </a:solidFill>
          <a:ln w="25400" cap="sq">
            <a:solidFill>
              <a:schemeClr val="tx1"/>
            </a:solidFill>
            <a:miter lim="800000"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Dr. Ralph and Marian Falk 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Medical Research Trust Awards Programs</a:t>
            </a:r>
          </a:p>
          <a:p>
            <a:pPr algn="ctr"/>
            <a:r>
              <a:rPr lang="en-US" sz="80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 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Catalyst Award</a:t>
            </a:r>
          </a:p>
        </p:txBody>
      </p:sp>
      <p:sp>
        <p:nvSpPr>
          <p:cNvPr id="2" name="Rectangle 1"/>
          <p:cNvSpPr/>
          <p:nvPr/>
        </p:nvSpPr>
        <p:spPr>
          <a:xfrm>
            <a:off x="246979" y="4207812"/>
            <a:ext cx="317549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rgbClr val="7E4997"/>
                </a:solidFill>
                <a:latin typeface="Palatino Linotype" panose="02040502050505030304" pitchFamily="18" charset="0"/>
              </a:rPr>
              <a:t>Online Application Deadline</a:t>
            </a:r>
          </a:p>
          <a:p>
            <a:r>
              <a:rPr lang="en-US" sz="1500" dirty="0">
                <a:latin typeface="Palatino Linotype" panose="02040502050505030304" pitchFamily="18" charset="0"/>
              </a:rPr>
              <a:t>*********************</a:t>
            </a:r>
          </a:p>
          <a:p>
            <a:r>
              <a:rPr lang="en-US" sz="1500" dirty="0">
                <a:latin typeface="Palatino Linotype" panose="02040502050505030304" pitchFamily="18" charset="0"/>
              </a:rPr>
              <a:t>(2:00 P.M., Eastern Daylight Time)</a:t>
            </a:r>
          </a:p>
          <a:p>
            <a:endParaRPr lang="en-US" sz="1500" dirty="0">
              <a:solidFill>
                <a:srgbClr val="7E4997"/>
              </a:solidFill>
              <a:latin typeface="Palatino Linotype" panose="02040502050505030304" pitchFamily="18" charset="0"/>
            </a:endParaRPr>
          </a:p>
          <a:p>
            <a:r>
              <a:rPr lang="en-US" sz="1500" b="1" dirty="0">
                <a:solidFill>
                  <a:srgbClr val="7E4997"/>
                </a:solidFill>
                <a:latin typeface="Palatino Linotype" panose="02040502050505030304" pitchFamily="18" charset="0"/>
              </a:rPr>
              <a:t>Award Amount</a:t>
            </a:r>
          </a:p>
          <a:p>
            <a:r>
              <a:rPr lang="en-US" sz="1500" dirty="0">
                <a:latin typeface="Palatino Linotype" panose="02040502050505030304" pitchFamily="18" charset="0"/>
              </a:rPr>
              <a:t>One-year awards of up to $300,000 (inclusive of 10% indirect costs)</a:t>
            </a:r>
          </a:p>
          <a:p>
            <a:endParaRPr lang="en-US" sz="1500" dirty="0">
              <a:solidFill>
                <a:srgbClr val="7E4997"/>
              </a:solidFill>
              <a:latin typeface="Palatino Linotype" panose="02040502050505030304" pitchFamily="18" charset="0"/>
            </a:endParaRPr>
          </a:p>
          <a:p>
            <a:r>
              <a:rPr lang="en-US" sz="1500" b="1" dirty="0">
                <a:solidFill>
                  <a:srgbClr val="7E4997"/>
                </a:solidFill>
                <a:latin typeface="Palatino Linotype" panose="02040502050505030304" pitchFamily="18" charset="0"/>
              </a:rPr>
              <a:t>Funding Period</a:t>
            </a:r>
          </a:p>
          <a:p>
            <a:r>
              <a:rPr lang="en-US" sz="1500" dirty="0">
                <a:latin typeface="Palatino Linotype" panose="02040502050505030304" pitchFamily="18" charset="0"/>
              </a:rPr>
              <a:t>11/30/2018 – 11/29/2019</a:t>
            </a:r>
          </a:p>
          <a:p>
            <a:endParaRPr lang="en-US" sz="1500" b="1" dirty="0">
              <a:solidFill>
                <a:srgbClr val="7E4997"/>
              </a:solidFill>
              <a:latin typeface="Palatino Linotype" panose="02040502050505030304" pitchFamily="18" charset="0"/>
            </a:endParaRPr>
          </a:p>
          <a:p>
            <a:r>
              <a:rPr lang="en-US" sz="1500" b="1" dirty="0">
                <a:solidFill>
                  <a:srgbClr val="7E4997"/>
                </a:solidFill>
                <a:latin typeface="Palatino Linotype" panose="02040502050505030304" pitchFamily="18" charset="0"/>
              </a:rPr>
              <a:t>Application Materials </a:t>
            </a:r>
          </a:p>
          <a:p>
            <a:r>
              <a:rPr lang="en-US" sz="1500" b="1" dirty="0">
                <a:solidFill>
                  <a:srgbClr val="7E4997"/>
                </a:solidFill>
                <a:latin typeface="Palatino Linotype" panose="02040502050505030304" pitchFamily="18" charset="0"/>
              </a:rPr>
              <a:t>&amp; Invited Institutions </a:t>
            </a:r>
            <a:r>
              <a:rPr lang="en-US" sz="1500" dirty="0">
                <a:latin typeface="Palatino Linotype" panose="02040502050505030304" pitchFamily="18" charset="0"/>
                <a:hlinkClick r:id="rId2"/>
              </a:rPr>
              <a:t>https://hria.org/tmf/FalkCap/</a:t>
            </a:r>
            <a:endParaRPr lang="en-US" sz="1500" dirty="0">
              <a:latin typeface="Palatino Linotype" panose="02040502050505030304" pitchFamily="18" charset="0"/>
            </a:endParaRPr>
          </a:p>
          <a:p>
            <a:endParaRPr lang="en-US" sz="1500" dirty="0">
              <a:latin typeface="Palatino Linotype" panose="02040502050505030304" pitchFamily="18" charset="0"/>
            </a:endParaRPr>
          </a:p>
          <a:p>
            <a:r>
              <a:rPr lang="en-US" sz="1500" b="1" dirty="0">
                <a:solidFill>
                  <a:srgbClr val="7E4997"/>
                </a:solidFill>
                <a:latin typeface="Palatino Linotype" panose="02040502050505030304" pitchFamily="18" charset="0"/>
              </a:rPr>
              <a:t>Questions</a:t>
            </a:r>
          </a:p>
          <a:p>
            <a:r>
              <a:rPr lang="en-US" sz="1500" dirty="0">
                <a:latin typeface="Palatino Linotype" panose="02040502050505030304" pitchFamily="18" charset="0"/>
              </a:rPr>
              <a:t>Jeanne Brown</a:t>
            </a:r>
          </a:p>
          <a:p>
            <a:r>
              <a:rPr lang="en-US" sz="1500" dirty="0">
                <a:latin typeface="Palatino Linotype" panose="02040502050505030304" pitchFamily="18" charset="0"/>
              </a:rPr>
              <a:t>Program Officer</a:t>
            </a:r>
          </a:p>
          <a:p>
            <a:r>
              <a:rPr lang="en-US" sz="1500" dirty="0">
                <a:latin typeface="Palatino Linotype" panose="02040502050505030304" pitchFamily="18" charset="0"/>
                <a:cs typeface="Times New Roman" pitchFamily="18" charset="0"/>
                <a:hlinkClick r:id="rId3"/>
              </a:rPr>
              <a:t>JBrown@hria.org</a:t>
            </a:r>
            <a:endParaRPr lang="en-US" sz="1500" dirty="0">
              <a:latin typeface="Palatino Linotype" panose="02040502050505030304" pitchFamily="18" charset="0"/>
              <a:cs typeface="Times New Roman" pitchFamily="18" charset="0"/>
            </a:endParaRPr>
          </a:p>
          <a:p>
            <a:r>
              <a:rPr lang="en-US" sz="1500" dirty="0">
                <a:latin typeface="Palatino Linotype" panose="02040502050505030304" pitchFamily="18" charset="0"/>
                <a:cs typeface="Times New Roman" pitchFamily="18" charset="0"/>
              </a:rPr>
              <a:t>617-279-2240, x709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3339850" y="2192362"/>
            <a:ext cx="17304" cy="6710494"/>
          </a:xfrm>
          <a:prstGeom prst="line">
            <a:avLst/>
          </a:prstGeom>
          <a:ln w="2222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F:\Grants Management\Division General\Graphics\HRiA Graphics\TMF Div color wt background (med res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873" y="9235665"/>
            <a:ext cx="2115665" cy="518338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3422468" y="9279391"/>
            <a:ext cx="38835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>
                <a:latin typeface="Times New Roman" pitchFamily="18" charset="0"/>
                <a:cs typeface="Times New Roman" pitchFamily="18" charset="0"/>
              </a:rPr>
              <a:t>The Dr. Ralph and Marian Falk Medical Research Trust Awards Programs are managed by The Medical Foundation at HRiA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" t="18549" r="-635" b="11978"/>
          <a:stretch/>
        </p:blipFill>
        <p:spPr>
          <a:xfrm>
            <a:off x="365873" y="2152961"/>
            <a:ext cx="2788011" cy="1936966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1993030" y="113677"/>
            <a:ext cx="37369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latin typeface="Palatino Linotype" panose="02040502050505030304" pitchFamily="18" charset="0"/>
              </a:rPr>
              <a:t>Announcing </a:t>
            </a:r>
            <a:r>
              <a:rPr lang="en-US" b="1">
                <a:latin typeface="Palatino Linotype" panose="02040502050505030304" pitchFamily="18" charset="0"/>
              </a:rPr>
              <a:t>the 2018 </a:t>
            </a:r>
            <a:r>
              <a:rPr lang="en-US" b="1" dirty="0">
                <a:latin typeface="Palatino Linotype" panose="02040502050505030304" pitchFamily="18" charset="0"/>
              </a:rPr>
              <a:t>Grant Cycle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1010795" y="1495044"/>
            <a:ext cx="5780149" cy="1006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5799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904</TotalTime>
  <Words>173</Words>
  <Application>Microsoft Office PowerPoint</Application>
  <PresentationFormat>Custom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Palatino Linotype</vt:lpstr>
      <vt:lpstr>Times New Roman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Linley Nykiel-Bub</dc:creator>
  <cp:lastModifiedBy>Kelly Gamache</cp:lastModifiedBy>
  <cp:revision>74</cp:revision>
  <cp:lastPrinted>2015-07-13T17:12:12Z</cp:lastPrinted>
  <dcterms:created xsi:type="dcterms:W3CDTF">2014-05-22T15:44:19Z</dcterms:created>
  <dcterms:modified xsi:type="dcterms:W3CDTF">2018-03-19T14:44:19Z</dcterms:modified>
</cp:coreProperties>
</file>