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4997"/>
    <a:srgbClr val="FDFBA3"/>
    <a:srgbClr val="FFC819"/>
    <a:srgbClr val="C6EDFE"/>
    <a:srgbClr val="FFA54B"/>
    <a:srgbClr val="DFE2E5"/>
    <a:srgbClr val="5DB0D9"/>
    <a:srgbClr val="379BFF"/>
    <a:srgbClr val="4987BB"/>
    <a:srgbClr val="89B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6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544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29944-07C6-409D-8568-B7832933D11C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EF92-D4FE-4430-8100-88E6D4E9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1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2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5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0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6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1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0E9F9-60D6-4231-859E-CDAE12AA8F2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1F5B7-1515-4E1C-A683-C9DA15D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Brown@hria.org" TargetMode="External"/><Relationship Id="rId2" Type="http://schemas.openxmlformats.org/officeDocument/2006/relationships/hyperlink" Target="https://hria.org/tmf/FalkCap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22469" y="2139827"/>
            <a:ext cx="405929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"/>
            <a:r>
              <a:rPr lang="en-US" b="1" spc="-15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Focus:</a:t>
            </a:r>
            <a:endParaRPr lang="en-US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The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Catalyst Research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Award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Program</a:t>
            </a:r>
            <a:r>
              <a:rPr lang="en-US" sz="1500" spc="-1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provides one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year of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 seed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funding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to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support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 high-risk,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high-reward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projects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that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a</a:t>
            </a:r>
            <a:r>
              <a:rPr lang="en-US" sz="1500" spc="-10" dirty="0">
                <a:latin typeface="Palatino Linotype" panose="02040502050505030304" pitchFamily="18" charset="0"/>
                <a:ea typeface="Calibri" panose="020F0502020204030204" pitchFamily="34" charset="0"/>
              </a:rPr>
              <a:t>ddress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critical scientific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and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therapeutic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roadblocks within the Program’s principal areas of focus.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The Program is designed to enable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planning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and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development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of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 projects,</a:t>
            </a:r>
            <a:r>
              <a:rPr lang="en-US" sz="1500" spc="-1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teams,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tools,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techniques 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and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management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infrastructure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necessary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to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successfully</a:t>
            </a:r>
            <a:r>
              <a:rPr lang="en-US" sz="1500" spc="-1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compete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for</a:t>
            </a:r>
            <a:r>
              <a:rPr lang="en-US" sz="1500" spc="1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two-year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awards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through the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Transformational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Research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Award </a:t>
            </a:r>
            <a:r>
              <a:rPr lang="en-US" sz="1500" spc="-5" dirty="0">
                <a:latin typeface="Palatino Linotype" panose="02040502050505030304" pitchFamily="18" charset="0"/>
                <a:ea typeface="Calibri" panose="020F0502020204030204" pitchFamily="34" charset="0"/>
              </a:rPr>
              <a:t>Program.</a:t>
            </a: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91440"/>
            <a:r>
              <a:rPr lang="en-US" b="1" spc="-15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Eligibility:</a:t>
            </a:r>
          </a:p>
          <a:p>
            <a:pPr marR="91440"/>
            <a:r>
              <a:rPr lang="en-US" sz="1500" spc="-15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Invited Institutions (see Guidelines for list) may nominate up to two applicants who meet the following requirements:</a:t>
            </a:r>
          </a:p>
          <a:p>
            <a:endParaRPr lang="en-US" sz="15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 a full-time faculty appointment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investigator with demonstrated institutional support and the specialized space and facilities needed to conduct the proposed research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spc="-15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Applicants may not have funding for a similar project</a:t>
            </a:r>
            <a:endParaRPr lang="en-US" sz="15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spc="-15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United States citizenship is not required; visa documentation is not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 may only submit one application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5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5790" y="9094931"/>
            <a:ext cx="7391400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873" y="583953"/>
            <a:ext cx="7059055" cy="1375083"/>
          </a:xfrm>
          <a:prstGeom prst="rect">
            <a:avLst/>
          </a:prstGeom>
          <a:solidFill>
            <a:srgbClr val="7E4997"/>
          </a:solidFill>
          <a:ln w="25400" cap="sq">
            <a:solidFill>
              <a:schemeClr val="tx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Dr. Ralph and Marian Falk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Medical Research Trust Awards Programs</a:t>
            </a:r>
          </a:p>
          <a:p>
            <a:pPr algn="ctr"/>
            <a:r>
              <a:rPr lang="en-US" sz="8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Catalyst Award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979" y="4207812"/>
            <a:ext cx="31754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Online Application Deadline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*********************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(2:00 P.M., Eastern Daylight Time)</a:t>
            </a:r>
          </a:p>
          <a:p>
            <a:endParaRPr lang="en-US" sz="1500" dirty="0">
              <a:solidFill>
                <a:srgbClr val="7E4997"/>
              </a:solidFill>
              <a:latin typeface="Palatino Linotype" panose="02040502050505030304" pitchFamily="18" charset="0"/>
            </a:endParaRPr>
          </a:p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Award Amount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One-year awards of up to $300,000 (inclusive of 10% indirect costs)</a:t>
            </a:r>
          </a:p>
          <a:p>
            <a:endParaRPr lang="en-US" sz="1500" dirty="0">
              <a:solidFill>
                <a:srgbClr val="7E4997"/>
              </a:solidFill>
              <a:latin typeface="Palatino Linotype" panose="02040502050505030304" pitchFamily="18" charset="0"/>
            </a:endParaRPr>
          </a:p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Funding Period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11/30/2018 – 11/29/2019</a:t>
            </a:r>
          </a:p>
          <a:p>
            <a:endParaRPr lang="en-US" sz="1500" b="1" dirty="0">
              <a:solidFill>
                <a:srgbClr val="7E4997"/>
              </a:solidFill>
              <a:latin typeface="Palatino Linotype" panose="02040502050505030304" pitchFamily="18" charset="0"/>
            </a:endParaRPr>
          </a:p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Application Materials </a:t>
            </a:r>
          </a:p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&amp; Invited Institutions </a:t>
            </a:r>
            <a:r>
              <a:rPr lang="en-US" sz="1500" dirty="0">
                <a:latin typeface="Palatino Linotype" panose="02040502050505030304" pitchFamily="18" charset="0"/>
                <a:hlinkClick r:id="rId2"/>
              </a:rPr>
              <a:t>https://hria.org/tmf/FalkCap/</a:t>
            </a:r>
            <a:endParaRPr lang="en-US" sz="1500" dirty="0">
              <a:latin typeface="Palatino Linotype" panose="02040502050505030304" pitchFamily="18" charset="0"/>
            </a:endParaRPr>
          </a:p>
          <a:p>
            <a:endParaRPr lang="en-US" sz="1500" dirty="0">
              <a:latin typeface="Palatino Linotype" panose="02040502050505030304" pitchFamily="18" charset="0"/>
            </a:endParaRPr>
          </a:p>
          <a:p>
            <a:r>
              <a:rPr lang="en-US" sz="1500" b="1" dirty="0">
                <a:solidFill>
                  <a:srgbClr val="7E4997"/>
                </a:solidFill>
                <a:latin typeface="Palatino Linotype" panose="02040502050505030304" pitchFamily="18" charset="0"/>
              </a:rPr>
              <a:t>Questions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Jeanne Brown</a:t>
            </a:r>
          </a:p>
          <a:p>
            <a:r>
              <a:rPr lang="en-US" sz="1500" dirty="0">
                <a:latin typeface="Palatino Linotype" panose="02040502050505030304" pitchFamily="18" charset="0"/>
              </a:rPr>
              <a:t>Program Officer</a:t>
            </a:r>
          </a:p>
          <a:p>
            <a:r>
              <a:rPr lang="en-US" sz="1500" dirty="0">
                <a:latin typeface="Palatino Linotype" panose="02040502050505030304" pitchFamily="18" charset="0"/>
                <a:cs typeface="Times New Roman" pitchFamily="18" charset="0"/>
                <a:hlinkClick r:id="rId3"/>
              </a:rPr>
              <a:t>JBrown@hria.org</a:t>
            </a:r>
            <a:endParaRPr lang="en-US" sz="15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Palatino Linotype" panose="02040502050505030304" pitchFamily="18" charset="0"/>
                <a:cs typeface="Times New Roman" pitchFamily="18" charset="0"/>
              </a:rPr>
              <a:t>617-279-2240, x709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339850" y="2192362"/>
            <a:ext cx="17304" cy="6710494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:\Grants Management\Division General\Graphics\HRiA Graphics\TMF Div color wt background (med res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873" y="9235665"/>
            <a:ext cx="2115665" cy="51833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22468" y="9279391"/>
            <a:ext cx="3883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The Dr. Ralph and Marian Falk Medical Research Trust Awards Programs are managed by The Medical Foundation at HRiA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" t="18549" r="-635" b="11978"/>
          <a:stretch/>
        </p:blipFill>
        <p:spPr>
          <a:xfrm>
            <a:off x="365873" y="2152961"/>
            <a:ext cx="2788011" cy="193696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993030" y="113677"/>
            <a:ext cx="373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Palatino Linotype" panose="02040502050505030304" pitchFamily="18" charset="0"/>
              </a:rPr>
              <a:t>Announcing </a:t>
            </a:r>
            <a:r>
              <a:rPr lang="en-US" b="1">
                <a:latin typeface="Palatino Linotype" panose="02040502050505030304" pitchFamily="18" charset="0"/>
              </a:rPr>
              <a:t>the 2018 </a:t>
            </a:r>
            <a:r>
              <a:rPr lang="en-US" b="1" dirty="0">
                <a:latin typeface="Palatino Linotype" panose="02040502050505030304" pitchFamily="18" charset="0"/>
              </a:rPr>
              <a:t>Grant Cycle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10795" y="1495044"/>
            <a:ext cx="5780149" cy="1006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79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</TotalTime>
  <Words>173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Linley Nykiel-Bub</dc:creator>
  <cp:lastModifiedBy>Kelly Gamache</cp:lastModifiedBy>
  <cp:revision>74</cp:revision>
  <cp:lastPrinted>2015-07-13T17:12:12Z</cp:lastPrinted>
  <dcterms:created xsi:type="dcterms:W3CDTF">2014-05-22T15:44:19Z</dcterms:created>
  <dcterms:modified xsi:type="dcterms:W3CDTF">2018-03-19T14:44:19Z</dcterms:modified>
</cp:coreProperties>
</file>