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Lst>
  <p:notesMasterIdLst>
    <p:notesMasterId r:id="rId6"/>
  </p:notesMasterIdLst>
  <p:sldIdLst>
    <p:sldId id="256" r:id="rId5"/>
  </p:sldIdLst>
  <p:sldSz cx="7772400" cy="10058400"/>
  <p:notesSz cx="7010400" cy="9296400"/>
  <p:defaultTextStyle>
    <a:defPPr>
      <a:defRPr lang="en-US"/>
    </a:defPPr>
    <a:lvl1pPr marL="0" algn="l" defTabSz="914322" rtl="0" eaLnBrk="1" latinLnBrk="0" hangingPunct="1">
      <a:defRPr sz="1800" kern="1200">
        <a:solidFill>
          <a:schemeClr val="tx1"/>
        </a:solidFill>
        <a:latin typeface="+mn-lt"/>
        <a:ea typeface="+mn-ea"/>
        <a:cs typeface="+mn-cs"/>
      </a:defRPr>
    </a:lvl1pPr>
    <a:lvl2pPr marL="457161" algn="l" defTabSz="914322" rtl="0" eaLnBrk="1" latinLnBrk="0" hangingPunct="1">
      <a:defRPr sz="1800" kern="1200">
        <a:solidFill>
          <a:schemeClr val="tx1"/>
        </a:solidFill>
        <a:latin typeface="+mn-lt"/>
        <a:ea typeface="+mn-ea"/>
        <a:cs typeface="+mn-cs"/>
      </a:defRPr>
    </a:lvl2pPr>
    <a:lvl3pPr marL="914322" algn="l" defTabSz="914322" rtl="0" eaLnBrk="1" latinLnBrk="0" hangingPunct="1">
      <a:defRPr sz="1800" kern="1200">
        <a:solidFill>
          <a:schemeClr val="tx1"/>
        </a:solidFill>
        <a:latin typeface="+mn-lt"/>
        <a:ea typeface="+mn-ea"/>
        <a:cs typeface="+mn-cs"/>
      </a:defRPr>
    </a:lvl3pPr>
    <a:lvl4pPr marL="1371483" algn="l" defTabSz="914322" rtl="0" eaLnBrk="1" latinLnBrk="0" hangingPunct="1">
      <a:defRPr sz="1800" kern="1200">
        <a:solidFill>
          <a:schemeClr val="tx1"/>
        </a:solidFill>
        <a:latin typeface="+mn-lt"/>
        <a:ea typeface="+mn-ea"/>
        <a:cs typeface="+mn-cs"/>
      </a:defRPr>
    </a:lvl4pPr>
    <a:lvl5pPr marL="1828644" algn="l" defTabSz="914322" rtl="0" eaLnBrk="1" latinLnBrk="0" hangingPunct="1">
      <a:defRPr sz="1800" kern="1200">
        <a:solidFill>
          <a:schemeClr val="tx1"/>
        </a:solidFill>
        <a:latin typeface="+mn-lt"/>
        <a:ea typeface="+mn-ea"/>
        <a:cs typeface="+mn-cs"/>
      </a:defRPr>
    </a:lvl5pPr>
    <a:lvl6pPr marL="2285805" algn="l" defTabSz="914322" rtl="0" eaLnBrk="1" latinLnBrk="0" hangingPunct="1">
      <a:defRPr sz="1800" kern="1200">
        <a:solidFill>
          <a:schemeClr val="tx1"/>
        </a:solidFill>
        <a:latin typeface="+mn-lt"/>
        <a:ea typeface="+mn-ea"/>
        <a:cs typeface="+mn-cs"/>
      </a:defRPr>
    </a:lvl6pPr>
    <a:lvl7pPr marL="2742966" algn="l" defTabSz="914322" rtl="0" eaLnBrk="1" latinLnBrk="0" hangingPunct="1">
      <a:defRPr sz="1800" kern="1200">
        <a:solidFill>
          <a:schemeClr val="tx1"/>
        </a:solidFill>
        <a:latin typeface="+mn-lt"/>
        <a:ea typeface="+mn-ea"/>
        <a:cs typeface="+mn-cs"/>
      </a:defRPr>
    </a:lvl7pPr>
    <a:lvl8pPr marL="3200127" algn="l" defTabSz="914322" rtl="0" eaLnBrk="1" latinLnBrk="0" hangingPunct="1">
      <a:defRPr sz="1800" kern="1200">
        <a:solidFill>
          <a:schemeClr val="tx1"/>
        </a:solidFill>
        <a:latin typeface="+mn-lt"/>
        <a:ea typeface="+mn-ea"/>
        <a:cs typeface="+mn-cs"/>
      </a:defRPr>
    </a:lvl8pPr>
    <a:lvl9pPr marL="3657287" algn="l" defTabSz="914322"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nley Nykiel-Bub" initials="LN" lastIdx="1" clrIdx="0">
    <p:extLst>
      <p:ext uri="{19B8F6BF-5375-455C-9EA6-DF929625EA0E}">
        <p15:presenceInfo xmlns:p15="http://schemas.microsoft.com/office/powerpoint/2012/main" userId="Linley Nykiel-Bub"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4862AF"/>
    <a:srgbClr val="C18910"/>
    <a:srgbClr val="E2D2C0"/>
    <a:srgbClr val="FFFF99"/>
    <a:srgbClr val="E8D293"/>
    <a:srgbClr val="BDCE8E"/>
    <a:srgbClr val="F1F0DF"/>
    <a:srgbClr val="FFCC99"/>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774299F-5A07-42F3-8F2F-304332E18BC4}" v="1" dt="2020-03-19T17:54:19.22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5411" autoAdjust="0"/>
  </p:normalViewPr>
  <p:slideViewPr>
    <p:cSldViewPr snapToGrid="0">
      <p:cViewPr>
        <p:scale>
          <a:sx n="100" d="100"/>
          <a:sy n="100" d="100"/>
        </p:scale>
        <p:origin x="972" y="-151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commentAuthors" Target="commentAuthors.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eanne Brown" userId="1e443913-26e4-4f7d-a625-c33e2897aaeb" providerId="ADAL" clId="{A381547B-68CE-470E-AFB3-03DF41DD2BD8}"/>
    <pc:docChg chg="modSld">
      <pc:chgData name="Jeanne Brown" userId="1e443913-26e4-4f7d-a625-c33e2897aaeb" providerId="ADAL" clId="{A381547B-68CE-470E-AFB3-03DF41DD2BD8}" dt="2020-03-19T17:56:29.814" v="115" actId="20577"/>
      <pc:docMkLst>
        <pc:docMk/>
      </pc:docMkLst>
      <pc:sldChg chg="modSp">
        <pc:chgData name="Jeanne Brown" userId="1e443913-26e4-4f7d-a625-c33e2897aaeb" providerId="ADAL" clId="{A381547B-68CE-470E-AFB3-03DF41DD2BD8}" dt="2020-03-19T17:56:29.814" v="115" actId="20577"/>
        <pc:sldMkLst>
          <pc:docMk/>
          <pc:sldMk cId="2675422473" sldId="256"/>
        </pc:sldMkLst>
        <pc:spChg chg="mod">
          <ac:chgData name="Jeanne Brown" userId="1e443913-26e4-4f7d-a625-c33e2897aaeb" providerId="ADAL" clId="{A381547B-68CE-470E-AFB3-03DF41DD2BD8}" dt="2020-03-19T17:56:08.928" v="104" actId="20577"/>
          <ac:spMkLst>
            <pc:docMk/>
            <pc:sldMk cId="2675422473" sldId="256"/>
            <ac:spMk id="2" creationId="{00000000-0000-0000-0000-000000000000}"/>
          </ac:spMkLst>
        </pc:spChg>
        <pc:spChg chg="mod">
          <ac:chgData name="Jeanne Brown" userId="1e443913-26e4-4f7d-a625-c33e2897aaeb" providerId="ADAL" clId="{A381547B-68CE-470E-AFB3-03DF41DD2BD8}" dt="2020-03-19T17:56:29.814" v="115" actId="20577"/>
          <ac:spMkLst>
            <pc:docMk/>
            <pc:sldMk cId="2675422473" sldId="256"/>
            <ac:spMk id="7"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2"/>
            <a:ext cx="3038475" cy="466725"/>
          </a:xfrm>
          <a:prstGeom prst="rect">
            <a:avLst/>
          </a:prstGeom>
        </p:spPr>
        <p:txBody>
          <a:bodyPr vert="horz" lIns="91413" tIns="45706" rIns="91413" bIns="45706" rtlCol="0"/>
          <a:lstStyle>
            <a:lvl1pPr algn="l">
              <a:defRPr sz="1200"/>
            </a:lvl1pPr>
          </a:lstStyle>
          <a:p>
            <a:endParaRPr lang="en-US"/>
          </a:p>
        </p:txBody>
      </p:sp>
      <p:sp>
        <p:nvSpPr>
          <p:cNvPr id="3" name="Date Placeholder 2"/>
          <p:cNvSpPr>
            <a:spLocks noGrp="1"/>
          </p:cNvSpPr>
          <p:nvPr>
            <p:ph type="dt" idx="1"/>
          </p:nvPr>
        </p:nvSpPr>
        <p:spPr>
          <a:xfrm>
            <a:off x="3970340" y="2"/>
            <a:ext cx="3038475" cy="466725"/>
          </a:xfrm>
          <a:prstGeom prst="rect">
            <a:avLst/>
          </a:prstGeom>
        </p:spPr>
        <p:txBody>
          <a:bodyPr vert="horz" lIns="91413" tIns="45706" rIns="91413" bIns="45706" rtlCol="0"/>
          <a:lstStyle>
            <a:lvl1pPr algn="r">
              <a:defRPr sz="1200"/>
            </a:lvl1pPr>
          </a:lstStyle>
          <a:p>
            <a:fld id="{F41B4942-D5FC-4E6E-A8BC-0D1FED09DCD1}" type="datetimeFigureOut">
              <a:rPr lang="en-US" smtClean="0"/>
              <a:t>3/19/2020</a:t>
            </a:fld>
            <a:endParaRPr lang="en-US"/>
          </a:p>
        </p:txBody>
      </p:sp>
      <p:sp>
        <p:nvSpPr>
          <p:cNvPr id="4" name="Slide Image Placeholder 3"/>
          <p:cNvSpPr>
            <a:spLocks noGrp="1" noRot="1" noChangeAspect="1"/>
          </p:cNvSpPr>
          <p:nvPr>
            <p:ph type="sldImg" idx="2"/>
          </p:nvPr>
        </p:nvSpPr>
        <p:spPr>
          <a:xfrm>
            <a:off x="2293938" y="1162050"/>
            <a:ext cx="2422525" cy="3136900"/>
          </a:xfrm>
          <a:prstGeom prst="rect">
            <a:avLst/>
          </a:prstGeom>
          <a:noFill/>
          <a:ln w="12700">
            <a:solidFill>
              <a:prstClr val="black"/>
            </a:solidFill>
          </a:ln>
        </p:spPr>
        <p:txBody>
          <a:bodyPr vert="horz" lIns="91413" tIns="45706" rIns="91413" bIns="45706" rtlCol="0" anchor="ctr"/>
          <a:lstStyle/>
          <a:p>
            <a:endParaRPr lang="en-US"/>
          </a:p>
        </p:txBody>
      </p:sp>
      <p:sp>
        <p:nvSpPr>
          <p:cNvPr id="5" name="Notes Placeholder 4"/>
          <p:cNvSpPr>
            <a:spLocks noGrp="1"/>
          </p:cNvSpPr>
          <p:nvPr>
            <p:ph type="body" sz="quarter" idx="3"/>
          </p:nvPr>
        </p:nvSpPr>
        <p:spPr>
          <a:xfrm>
            <a:off x="701677" y="4473575"/>
            <a:ext cx="5607050" cy="3660775"/>
          </a:xfrm>
          <a:prstGeom prst="rect">
            <a:avLst/>
          </a:prstGeom>
        </p:spPr>
        <p:txBody>
          <a:bodyPr vert="horz" lIns="91413" tIns="45706" rIns="91413" bIns="4570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2" y="8829677"/>
            <a:ext cx="3038475" cy="466725"/>
          </a:xfrm>
          <a:prstGeom prst="rect">
            <a:avLst/>
          </a:prstGeom>
        </p:spPr>
        <p:txBody>
          <a:bodyPr vert="horz" lIns="91413" tIns="45706" rIns="91413" bIns="45706" rtlCol="0" anchor="b"/>
          <a:lstStyle>
            <a:lvl1pPr algn="l">
              <a:defRPr sz="1200"/>
            </a:lvl1pPr>
          </a:lstStyle>
          <a:p>
            <a:endParaRPr lang="en-US"/>
          </a:p>
        </p:txBody>
      </p:sp>
      <p:sp>
        <p:nvSpPr>
          <p:cNvPr id="7" name="Slide Number Placeholder 6"/>
          <p:cNvSpPr>
            <a:spLocks noGrp="1"/>
          </p:cNvSpPr>
          <p:nvPr>
            <p:ph type="sldNum" sz="quarter" idx="5"/>
          </p:nvPr>
        </p:nvSpPr>
        <p:spPr>
          <a:xfrm>
            <a:off x="3970340" y="8829677"/>
            <a:ext cx="3038475" cy="466725"/>
          </a:xfrm>
          <a:prstGeom prst="rect">
            <a:avLst/>
          </a:prstGeom>
        </p:spPr>
        <p:txBody>
          <a:bodyPr vert="horz" lIns="91413" tIns="45706" rIns="91413" bIns="45706" rtlCol="0" anchor="b"/>
          <a:lstStyle>
            <a:lvl1pPr algn="r">
              <a:defRPr sz="1200"/>
            </a:lvl1pPr>
          </a:lstStyle>
          <a:p>
            <a:fld id="{A7CB0FAC-C6BF-4337-9663-7885DBD8C4D4}" type="slidenum">
              <a:rPr lang="en-US" smtClean="0"/>
              <a:t>‹#›</a:t>
            </a:fld>
            <a:endParaRPr lang="en-US"/>
          </a:p>
        </p:txBody>
      </p:sp>
    </p:spTree>
    <p:extLst>
      <p:ext uri="{BB962C8B-B14F-4D97-AF65-F5344CB8AC3E}">
        <p14:creationId xmlns:p14="http://schemas.microsoft.com/office/powerpoint/2010/main" val="3114362749"/>
      </p:ext>
    </p:extLst>
  </p:cSld>
  <p:clrMap bg1="lt1" tx1="dk1" bg2="lt2" tx2="dk2" accent1="accent1" accent2="accent2" accent3="accent3" accent4="accent4" accent5="accent5" accent6="accent6" hlink="hlink" folHlink="folHlink"/>
  <p:notesStyle>
    <a:lvl1pPr marL="0" algn="l" defTabSz="914322" rtl="0" eaLnBrk="1" latinLnBrk="0" hangingPunct="1">
      <a:defRPr sz="1200" kern="1200">
        <a:solidFill>
          <a:schemeClr val="tx1"/>
        </a:solidFill>
        <a:latin typeface="+mn-lt"/>
        <a:ea typeface="+mn-ea"/>
        <a:cs typeface="+mn-cs"/>
      </a:defRPr>
    </a:lvl1pPr>
    <a:lvl2pPr marL="457161" algn="l" defTabSz="914322" rtl="0" eaLnBrk="1" latinLnBrk="0" hangingPunct="1">
      <a:defRPr sz="1200" kern="1200">
        <a:solidFill>
          <a:schemeClr val="tx1"/>
        </a:solidFill>
        <a:latin typeface="+mn-lt"/>
        <a:ea typeface="+mn-ea"/>
        <a:cs typeface="+mn-cs"/>
      </a:defRPr>
    </a:lvl2pPr>
    <a:lvl3pPr marL="914322" algn="l" defTabSz="914322" rtl="0" eaLnBrk="1" latinLnBrk="0" hangingPunct="1">
      <a:defRPr sz="1200" kern="1200">
        <a:solidFill>
          <a:schemeClr val="tx1"/>
        </a:solidFill>
        <a:latin typeface="+mn-lt"/>
        <a:ea typeface="+mn-ea"/>
        <a:cs typeface="+mn-cs"/>
      </a:defRPr>
    </a:lvl3pPr>
    <a:lvl4pPr marL="1371483" algn="l" defTabSz="914322" rtl="0" eaLnBrk="1" latinLnBrk="0" hangingPunct="1">
      <a:defRPr sz="1200" kern="1200">
        <a:solidFill>
          <a:schemeClr val="tx1"/>
        </a:solidFill>
        <a:latin typeface="+mn-lt"/>
        <a:ea typeface="+mn-ea"/>
        <a:cs typeface="+mn-cs"/>
      </a:defRPr>
    </a:lvl4pPr>
    <a:lvl5pPr marL="1828644" algn="l" defTabSz="914322" rtl="0" eaLnBrk="1" latinLnBrk="0" hangingPunct="1">
      <a:defRPr sz="1200" kern="1200">
        <a:solidFill>
          <a:schemeClr val="tx1"/>
        </a:solidFill>
        <a:latin typeface="+mn-lt"/>
        <a:ea typeface="+mn-ea"/>
        <a:cs typeface="+mn-cs"/>
      </a:defRPr>
    </a:lvl5pPr>
    <a:lvl6pPr marL="2285805" algn="l" defTabSz="914322" rtl="0" eaLnBrk="1" latinLnBrk="0" hangingPunct="1">
      <a:defRPr sz="1200" kern="1200">
        <a:solidFill>
          <a:schemeClr val="tx1"/>
        </a:solidFill>
        <a:latin typeface="+mn-lt"/>
        <a:ea typeface="+mn-ea"/>
        <a:cs typeface="+mn-cs"/>
      </a:defRPr>
    </a:lvl6pPr>
    <a:lvl7pPr marL="2742966" algn="l" defTabSz="914322" rtl="0" eaLnBrk="1" latinLnBrk="0" hangingPunct="1">
      <a:defRPr sz="1200" kern="1200">
        <a:solidFill>
          <a:schemeClr val="tx1"/>
        </a:solidFill>
        <a:latin typeface="+mn-lt"/>
        <a:ea typeface="+mn-ea"/>
        <a:cs typeface="+mn-cs"/>
      </a:defRPr>
    </a:lvl7pPr>
    <a:lvl8pPr marL="3200127" algn="l" defTabSz="914322" rtl="0" eaLnBrk="1" latinLnBrk="0" hangingPunct="1">
      <a:defRPr sz="1200" kern="1200">
        <a:solidFill>
          <a:schemeClr val="tx1"/>
        </a:solidFill>
        <a:latin typeface="+mn-lt"/>
        <a:ea typeface="+mn-ea"/>
        <a:cs typeface="+mn-cs"/>
      </a:defRPr>
    </a:lvl8pPr>
    <a:lvl9pPr marL="3657287" algn="l" defTabSz="914322"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93938" y="1162050"/>
            <a:ext cx="2422525"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7CB0FAC-C6BF-4337-9663-7885DBD8C4D4}" type="slidenum">
              <a:rPr lang="en-US" smtClean="0"/>
              <a:t>1</a:t>
            </a:fld>
            <a:endParaRPr lang="en-US"/>
          </a:p>
        </p:txBody>
      </p:sp>
    </p:spTree>
    <p:extLst>
      <p:ext uri="{BB962C8B-B14F-4D97-AF65-F5344CB8AC3E}">
        <p14:creationId xmlns:p14="http://schemas.microsoft.com/office/powerpoint/2010/main" val="11619847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a:t>Click to edit Master title style</a:t>
            </a:r>
            <a:endParaRPr lang="en-US" dirty="0"/>
          </a:p>
        </p:txBody>
      </p:sp>
      <p:sp>
        <p:nvSpPr>
          <p:cNvPr id="3" name="Subtitle 2"/>
          <p:cNvSpPr>
            <a:spLocks noGrp="1"/>
          </p:cNvSpPr>
          <p:nvPr>
            <p:ph type="subTitle" idx="1"/>
          </p:nvPr>
        </p:nvSpPr>
        <p:spPr>
          <a:xfrm>
            <a:off x="971550" y="5282989"/>
            <a:ext cx="5829300" cy="2428451"/>
          </a:xfr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60C1FD1-D5C2-40EB-B4A4-66D26FAD0684}" type="datetimeFigureOut">
              <a:rPr lang="en-US" smtClean="0"/>
              <a:t>3/19/2020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E41221-2F87-4013-9668-A3A94016B7A9}" type="slidenum">
              <a:rPr lang="en-US" smtClean="0"/>
              <a:t>‹#›</a:t>
            </a:fld>
            <a:endParaRPr lang="en-US"/>
          </a:p>
        </p:txBody>
      </p:sp>
    </p:spTree>
    <p:extLst>
      <p:ext uri="{BB962C8B-B14F-4D97-AF65-F5344CB8AC3E}">
        <p14:creationId xmlns:p14="http://schemas.microsoft.com/office/powerpoint/2010/main" val="37451495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60C1FD1-D5C2-40EB-B4A4-66D26FAD0684}" type="datetimeFigureOut">
              <a:rPr lang="en-US" smtClean="0"/>
              <a:t>3/19/2020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E41221-2F87-4013-9668-A3A94016B7A9}" type="slidenum">
              <a:rPr lang="en-US" smtClean="0"/>
              <a:t>‹#›</a:t>
            </a:fld>
            <a:endParaRPr lang="en-US"/>
          </a:p>
        </p:txBody>
      </p:sp>
    </p:spTree>
    <p:extLst>
      <p:ext uri="{BB962C8B-B14F-4D97-AF65-F5344CB8AC3E}">
        <p14:creationId xmlns:p14="http://schemas.microsoft.com/office/powerpoint/2010/main" val="26304163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60C1FD1-D5C2-40EB-B4A4-66D26FAD0684}" type="datetimeFigureOut">
              <a:rPr lang="en-US" smtClean="0"/>
              <a:t>3/19/2020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E41221-2F87-4013-9668-A3A94016B7A9}" type="slidenum">
              <a:rPr lang="en-US" smtClean="0"/>
              <a:t>‹#›</a:t>
            </a:fld>
            <a:endParaRPr lang="en-US"/>
          </a:p>
        </p:txBody>
      </p:sp>
    </p:spTree>
    <p:extLst>
      <p:ext uri="{BB962C8B-B14F-4D97-AF65-F5344CB8AC3E}">
        <p14:creationId xmlns:p14="http://schemas.microsoft.com/office/powerpoint/2010/main" val="34571358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60C1FD1-D5C2-40EB-B4A4-66D26FAD0684}" type="datetimeFigureOut">
              <a:rPr lang="en-US" smtClean="0"/>
              <a:t>3/19/2020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E41221-2F87-4013-9668-A3A94016B7A9}" type="slidenum">
              <a:rPr lang="en-US" smtClean="0"/>
              <a:t>‹#›</a:t>
            </a:fld>
            <a:endParaRPr lang="en-US"/>
          </a:p>
        </p:txBody>
      </p:sp>
    </p:spTree>
    <p:extLst>
      <p:ext uri="{BB962C8B-B14F-4D97-AF65-F5344CB8AC3E}">
        <p14:creationId xmlns:p14="http://schemas.microsoft.com/office/powerpoint/2010/main" val="32056438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5100"/>
            </a:lvl1pPr>
          </a:lstStyle>
          <a:p>
            <a:r>
              <a:rPr lang="en-US"/>
              <a:t>Click to edit Master title style</a:t>
            </a:r>
            <a:endParaRPr lang="en-US" dirty="0"/>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60C1FD1-D5C2-40EB-B4A4-66D26FAD0684}" type="datetimeFigureOut">
              <a:rPr lang="en-US" smtClean="0"/>
              <a:t>3/19/2020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E41221-2F87-4013-9668-A3A94016B7A9}" type="slidenum">
              <a:rPr lang="en-US" smtClean="0"/>
              <a:t>‹#›</a:t>
            </a:fld>
            <a:endParaRPr lang="en-US"/>
          </a:p>
        </p:txBody>
      </p:sp>
    </p:spTree>
    <p:extLst>
      <p:ext uri="{BB962C8B-B14F-4D97-AF65-F5344CB8AC3E}">
        <p14:creationId xmlns:p14="http://schemas.microsoft.com/office/powerpoint/2010/main" val="30089004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8"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60C1FD1-D5C2-40EB-B4A4-66D26FAD0684}" type="datetimeFigureOut">
              <a:rPr lang="en-US" smtClean="0"/>
              <a:t>3/19/2020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E41221-2F87-4013-9668-A3A94016B7A9}" type="slidenum">
              <a:rPr lang="en-US" smtClean="0"/>
              <a:t>‹#›</a:t>
            </a:fld>
            <a:endParaRPr lang="en-US"/>
          </a:p>
        </p:txBody>
      </p:sp>
    </p:spTree>
    <p:extLst>
      <p:ext uri="{BB962C8B-B14F-4D97-AF65-F5344CB8AC3E}">
        <p14:creationId xmlns:p14="http://schemas.microsoft.com/office/powerpoint/2010/main" val="1089282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endParaRPr lang="en-US" dirty="0"/>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60C1FD1-D5C2-40EB-B4A4-66D26FAD0684}" type="datetimeFigureOut">
              <a:rPr lang="en-US" smtClean="0"/>
              <a:t>3/19/2020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BE41221-2F87-4013-9668-A3A94016B7A9}" type="slidenum">
              <a:rPr lang="en-US" smtClean="0"/>
              <a:t>‹#›</a:t>
            </a:fld>
            <a:endParaRPr lang="en-US"/>
          </a:p>
        </p:txBody>
      </p:sp>
    </p:spTree>
    <p:extLst>
      <p:ext uri="{BB962C8B-B14F-4D97-AF65-F5344CB8AC3E}">
        <p14:creationId xmlns:p14="http://schemas.microsoft.com/office/powerpoint/2010/main" val="40784252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60C1FD1-D5C2-40EB-B4A4-66D26FAD0684}" type="datetimeFigureOut">
              <a:rPr lang="en-US" smtClean="0"/>
              <a:t>3/19/2020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BE41221-2F87-4013-9668-A3A94016B7A9}" type="slidenum">
              <a:rPr lang="en-US" smtClean="0"/>
              <a:t>‹#›</a:t>
            </a:fld>
            <a:endParaRPr lang="en-US"/>
          </a:p>
        </p:txBody>
      </p:sp>
    </p:spTree>
    <p:extLst>
      <p:ext uri="{BB962C8B-B14F-4D97-AF65-F5344CB8AC3E}">
        <p14:creationId xmlns:p14="http://schemas.microsoft.com/office/powerpoint/2010/main" val="26364306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0C1FD1-D5C2-40EB-B4A4-66D26FAD0684}" type="datetimeFigureOut">
              <a:rPr lang="en-US" smtClean="0"/>
              <a:t>3/19/2020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BE41221-2F87-4013-9668-A3A94016B7A9}" type="slidenum">
              <a:rPr lang="en-US" smtClean="0"/>
              <a:t>‹#›</a:t>
            </a:fld>
            <a:endParaRPr lang="en-US"/>
          </a:p>
        </p:txBody>
      </p:sp>
    </p:spTree>
    <p:extLst>
      <p:ext uri="{BB962C8B-B14F-4D97-AF65-F5344CB8AC3E}">
        <p14:creationId xmlns:p14="http://schemas.microsoft.com/office/powerpoint/2010/main" val="11173462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Content Placeholder 2"/>
          <p:cNvSpPr>
            <a:spLocks noGrp="1"/>
          </p:cNvSpPr>
          <p:nvPr>
            <p:ph idx="1"/>
          </p:nvPr>
        </p:nvSpPr>
        <p:spPr>
          <a:xfrm>
            <a:off x="3304282" y="1448226"/>
            <a:ext cx="3934778"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360C1FD1-D5C2-40EB-B4A4-66D26FAD0684}" type="datetimeFigureOut">
              <a:rPr lang="en-US" smtClean="0"/>
              <a:t>3/19/2020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E41221-2F87-4013-9668-A3A94016B7A9}" type="slidenum">
              <a:rPr lang="en-US" smtClean="0"/>
              <a:t>‹#›</a:t>
            </a:fld>
            <a:endParaRPr lang="en-US"/>
          </a:p>
        </p:txBody>
      </p:sp>
    </p:spTree>
    <p:extLst>
      <p:ext uri="{BB962C8B-B14F-4D97-AF65-F5344CB8AC3E}">
        <p14:creationId xmlns:p14="http://schemas.microsoft.com/office/powerpoint/2010/main" val="11731805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a:t>Click icon to add picture</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360C1FD1-D5C2-40EB-B4A4-66D26FAD0684}" type="datetimeFigureOut">
              <a:rPr lang="en-US" smtClean="0"/>
              <a:t>3/19/2020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E41221-2F87-4013-9668-A3A94016B7A9}" type="slidenum">
              <a:rPr lang="en-US" smtClean="0"/>
              <a:t>‹#›</a:t>
            </a:fld>
            <a:endParaRPr lang="en-US"/>
          </a:p>
        </p:txBody>
      </p:sp>
    </p:spTree>
    <p:extLst>
      <p:ext uri="{BB962C8B-B14F-4D97-AF65-F5344CB8AC3E}">
        <p14:creationId xmlns:p14="http://schemas.microsoft.com/office/powerpoint/2010/main" val="37012534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360C1FD1-D5C2-40EB-B4A4-66D26FAD0684}" type="datetimeFigureOut">
              <a:rPr lang="en-US" smtClean="0"/>
              <a:t>3/19/2020</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4BE41221-2F87-4013-9668-A3A94016B7A9}" type="slidenum">
              <a:rPr lang="en-US" smtClean="0"/>
              <a:t>‹#›</a:t>
            </a:fld>
            <a:endParaRPr lang="en-US"/>
          </a:p>
        </p:txBody>
      </p:sp>
    </p:spTree>
    <p:extLst>
      <p:ext uri="{BB962C8B-B14F-4D97-AF65-F5344CB8AC3E}">
        <p14:creationId xmlns:p14="http://schemas.microsoft.com/office/powerpoint/2010/main" val="403210733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7"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JPG"/><Relationship Id="rId5" Type="http://schemas.openxmlformats.org/officeDocument/2006/relationships/image" Target="../media/image2.jpeg"/><Relationship Id="rId4" Type="http://schemas.openxmlformats.org/officeDocument/2006/relationships/hyperlink" Target="mailto:JBrown@hria.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3">
            <a:extLst>
              <a:ext uri="{28A0092B-C50C-407E-A947-70E740481C1C}">
                <a14:useLocalDpi xmlns:a14="http://schemas.microsoft.com/office/drawing/2010/main" val="0"/>
              </a:ext>
            </a:extLst>
          </a:blip>
          <a:srcRect t="1229" b="2416"/>
          <a:stretch/>
        </p:blipFill>
        <p:spPr>
          <a:xfrm>
            <a:off x="246418" y="257033"/>
            <a:ext cx="7263807" cy="3065699"/>
          </a:xfrm>
          <a:prstGeom prst="rect">
            <a:avLst/>
          </a:prstGeom>
          <a:ln w="6350">
            <a:noFill/>
          </a:ln>
        </p:spPr>
      </p:pic>
      <p:sp>
        <p:nvSpPr>
          <p:cNvPr id="36" name="Rectangle 35"/>
          <p:cNvSpPr/>
          <p:nvPr/>
        </p:nvSpPr>
        <p:spPr>
          <a:xfrm>
            <a:off x="257582" y="9187288"/>
            <a:ext cx="7279572" cy="719897"/>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23"/>
          </a:p>
        </p:txBody>
      </p:sp>
      <p:sp>
        <p:nvSpPr>
          <p:cNvPr id="30" name="Rectangle 29"/>
          <p:cNvSpPr/>
          <p:nvPr/>
        </p:nvSpPr>
        <p:spPr>
          <a:xfrm>
            <a:off x="246418" y="3442956"/>
            <a:ext cx="7263807" cy="93501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23"/>
          </a:p>
        </p:txBody>
      </p:sp>
      <p:sp>
        <p:nvSpPr>
          <p:cNvPr id="5" name="Rectangle 4"/>
          <p:cNvSpPr/>
          <p:nvPr/>
        </p:nvSpPr>
        <p:spPr>
          <a:xfrm>
            <a:off x="2554262" y="4536431"/>
            <a:ext cx="4967125" cy="4492392"/>
          </a:xfrm>
          <a:prstGeom prst="rect">
            <a:avLst/>
          </a:prstGeom>
          <a:noFill/>
          <a:ln w="19050">
            <a:noFill/>
          </a:ln>
        </p:spPr>
        <p:txBody>
          <a:bodyPr wrap="square" anchor="t">
            <a:noAutofit/>
          </a:bodyPr>
          <a:lstStyle/>
          <a:p>
            <a:r>
              <a:rPr lang="en-US" sz="1269" b="1" dirty="0">
                <a:latin typeface="Palatino Linotype" panose="02040502050505030304" pitchFamily="18" charset="0"/>
                <a:ea typeface="Calibri" panose="020F0502020204030204" pitchFamily="34" charset="0"/>
                <a:cs typeface="Times New Roman" panose="02020603050405020304" pitchFamily="18" charset="0"/>
              </a:rPr>
              <a:t>Overview: </a:t>
            </a:r>
          </a:p>
          <a:p>
            <a:r>
              <a:rPr lang="en-US" sz="1050" dirty="0">
                <a:latin typeface="Palatino Linotype" panose="02040502050505030304" pitchFamily="18" charset="0"/>
                <a:ea typeface="Calibri" panose="020F0502020204030204" pitchFamily="34" charset="0"/>
                <a:cs typeface="Times New Roman" panose="02020603050405020304" pitchFamily="18" charset="0"/>
              </a:rPr>
              <a:t>The Jeffress Memorial Trust was founded in 1981 by Robert M. Jeffress in memory of his parents and is guided by its mission to benefit the people of Virginia and their research in chemical, medical or other scientific fields.</a:t>
            </a:r>
          </a:p>
          <a:p>
            <a:endParaRPr lang="en-US" sz="1050" dirty="0">
              <a:latin typeface="Palatino Linotype" panose="02040502050505030304" pitchFamily="18" charset="0"/>
              <a:ea typeface="Calibri" panose="020F0502020204030204" pitchFamily="34" charset="0"/>
              <a:cs typeface="Times New Roman" panose="02020603050405020304" pitchFamily="18" charset="0"/>
            </a:endParaRPr>
          </a:p>
          <a:p>
            <a:r>
              <a:rPr lang="en-US" sz="1050" dirty="0">
                <a:latin typeface="Palatino Linotype" panose="02040502050505030304" pitchFamily="18" charset="0"/>
                <a:ea typeface="Calibri" panose="020F0502020204030204" pitchFamily="34" charset="0"/>
                <a:cs typeface="Times New Roman" panose="02020603050405020304" pitchFamily="18" charset="0"/>
              </a:rPr>
              <a:t>The Jeffress Trust awards support high impact, innovative one-year </a:t>
            </a:r>
          </a:p>
          <a:p>
            <a:r>
              <a:rPr lang="en-US" sz="1050" dirty="0">
                <a:latin typeface="Palatino Linotype" panose="02040502050505030304" pitchFamily="18" charset="0"/>
                <a:ea typeface="Calibri" panose="020F0502020204030204" pitchFamily="34" charset="0"/>
                <a:cs typeface="Times New Roman" panose="02020603050405020304" pitchFamily="18" charset="0"/>
              </a:rPr>
              <a:t>projects that integrate computational and quantitative scientific strategies across a broad range of scientific disciplines.</a:t>
            </a:r>
          </a:p>
          <a:p>
            <a:endParaRPr lang="en-US" sz="1050" dirty="0">
              <a:latin typeface="Palatino Linotype" panose="02040502050505030304" pitchFamily="18" charset="0"/>
              <a:ea typeface="Calibri" panose="020F0502020204030204" pitchFamily="34" charset="0"/>
              <a:cs typeface="Times New Roman" panose="02020603050405020304" pitchFamily="18" charset="0"/>
            </a:endParaRPr>
          </a:p>
          <a:p>
            <a:r>
              <a:rPr lang="en-US" sz="1050" dirty="0">
                <a:latin typeface="Palatino Linotype" panose="02040502050505030304" pitchFamily="18" charset="0"/>
                <a:ea typeface="Calibri" panose="020F0502020204030204" pitchFamily="34" charset="0"/>
                <a:cs typeface="Times New Roman" panose="02020603050405020304" pitchFamily="18" charset="0"/>
              </a:rPr>
              <a:t>The Hazel Thorpe Carman and George Gay Carman may offer an additional award in support of one project submitted through the Jeffress mechanism that meets the criteria of the Jeffress Program and is relevant to the funder’s focus of either blood disorders or mental health.</a:t>
            </a:r>
          </a:p>
          <a:p>
            <a:endParaRPr lang="en-US" sz="900" dirty="0">
              <a:latin typeface="Palatino Linotype" panose="02040502050505030304" pitchFamily="18" charset="0"/>
              <a:ea typeface="Calibri" panose="020F0502020204030204" pitchFamily="34" charset="0"/>
              <a:cs typeface="Times New Roman" panose="02020603050405020304" pitchFamily="18" charset="0"/>
            </a:endParaRPr>
          </a:p>
          <a:p>
            <a:r>
              <a:rPr lang="en-US" sz="1269" b="1" dirty="0">
                <a:latin typeface="Palatino Linotype" panose="02040502050505030304" pitchFamily="18" charset="0"/>
                <a:ea typeface="Calibri" panose="020F0502020204030204" pitchFamily="34" charset="0"/>
                <a:cs typeface="Times New Roman" panose="02020603050405020304" pitchFamily="18" charset="0"/>
              </a:rPr>
              <a:t>Eligibility:</a:t>
            </a:r>
          </a:p>
          <a:p>
            <a:r>
              <a:rPr lang="en-US" sz="1000" dirty="0">
                <a:latin typeface="Palatino Linotype" panose="02040502050505030304" pitchFamily="18" charset="0"/>
                <a:ea typeface="Calibri" panose="020F0502020204030204" pitchFamily="34" charset="0"/>
                <a:cs typeface="Times New Roman" panose="02020603050405020304" pitchFamily="18" charset="0"/>
              </a:rPr>
              <a:t>Applicants must:</a:t>
            </a:r>
          </a:p>
          <a:p>
            <a:pPr marL="278765" indent="-278765" eaLnBrk="0" fontAlgn="base" hangingPunct="0">
              <a:spcBef>
                <a:spcPct val="0"/>
              </a:spcBef>
              <a:spcAft>
                <a:spcPct val="0"/>
              </a:spcAft>
              <a:buFont typeface="Arial" panose="020B0604020202020204" pitchFamily="34" charset="0"/>
              <a:buChar char="•"/>
              <a:tabLst>
                <a:tab pos="178279" algn="l"/>
              </a:tabLst>
            </a:pPr>
            <a:endParaRPr lang="en-US" altLang="en-US" sz="1050" dirty="0">
              <a:latin typeface="Palatino Linotype" panose="02040502050505030304" pitchFamily="18" charset="0"/>
              <a:ea typeface="Times New Roman" panose="02020603050405020304" pitchFamily="18" charset="0"/>
              <a:cs typeface="Times New Roman" panose="02020603050405020304" pitchFamily="18" charset="0"/>
            </a:endParaRPr>
          </a:p>
          <a:p>
            <a:pPr marL="278765" indent="-278765" eaLnBrk="0" fontAlgn="base" hangingPunct="0">
              <a:spcBef>
                <a:spcPct val="0"/>
              </a:spcBef>
              <a:spcAft>
                <a:spcPct val="0"/>
              </a:spcAft>
              <a:buFont typeface="Arial" panose="020B0604020202020204" pitchFamily="34" charset="0"/>
              <a:buChar char="•"/>
              <a:tabLst>
                <a:tab pos="178279" algn="l"/>
              </a:tabLst>
            </a:pPr>
            <a:r>
              <a:rPr lang="en-US" altLang="en-US" sz="1050" dirty="0">
                <a:latin typeface="Palatino Linotype" panose="02040502050505030304" pitchFamily="18" charset="0"/>
                <a:ea typeface="Times New Roman" panose="02020603050405020304" pitchFamily="18" charset="0"/>
                <a:cs typeface="Times New Roman" panose="02020603050405020304" pitchFamily="18" charset="0"/>
              </a:rPr>
              <a:t>Work as a full-time faculty member at a non-profit academic or research institution in Virginia</a:t>
            </a:r>
          </a:p>
          <a:p>
            <a:pPr marL="278765" indent="-278765" eaLnBrk="0" fontAlgn="base" hangingPunct="0">
              <a:spcBef>
                <a:spcPct val="0"/>
              </a:spcBef>
              <a:spcAft>
                <a:spcPct val="0"/>
              </a:spcAft>
              <a:buFont typeface="Arial" panose="020B0604020202020204" pitchFamily="34" charset="0"/>
              <a:buChar char="•"/>
              <a:tabLst>
                <a:tab pos="178279" algn="l"/>
              </a:tabLst>
            </a:pPr>
            <a:endParaRPr lang="en-US" altLang="en-US" sz="1050" dirty="0">
              <a:latin typeface="Palatino Linotype" panose="02040502050505030304" pitchFamily="18" charset="0"/>
              <a:ea typeface="Times New Roman" panose="02020603050405020304" pitchFamily="18" charset="0"/>
              <a:cs typeface="Times New Roman" panose="02020603050405020304" pitchFamily="18" charset="0"/>
            </a:endParaRPr>
          </a:p>
          <a:p>
            <a:pPr marL="278765" indent="-278765" eaLnBrk="0" fontAlgn="base" hangingPunct="0">
              <a:spcBef>
                <a:spcPct val="0"/>
              </a:spcBef>
              <a:spcAft>
                <a:spcPct val="0"/>
              </a:spcAft>
              <a:buFont typeface="Arial" panose="020B0604020202020204" pitchFamily="34" charset="0"/>
              <a:buChar char="•"/>
              <a:tabLst>
                <a:tab pos="178279" algn="l"/>
              </a:tabLst>
            </a:pPr>
            <a:r>
              <a:rPr lang="en-US" altLang="en-US" sz="1050" dirty="0">
                <a:latin typeface="Palatino Linotype" panose="02040502050505030304" pitchFamily="18" charset="0"/>
                <a:ea typeface="Times New Roman" panose="02020603050405020304" pitchFamily="18" charset="0"/>
                <a:cs typeface="Times New Roman" panose="02020603050405020304" pitchFamily="18" charset="0"/>
              </a:rPr>
              <a:t>Have completed no more than seven years since their first faculty appointment as of June 30, 2020</a:t>
            </a:r>
          </a:p>
          <a:p>
            <a:pPr marL="278765" indent="-278765" eaLnBrk="0" fontAlgn="base" hangingPunct="0">
              <a:spcBef>
                <a:spcPct val="0"/>
              </a:spcBef>
              <a:spcAft>
                <a:spcPct val="0"/>
              </a:spcAft>
              <a:buFont typeface="Arial" panose="020B0604020202020204" pitchFamily="34" charset="0"/>
              <a:buChar char="•"/>
              <a:tabLst>
                <a:tab pos="178279" algn="l"/>
              </a:tabLst>
            </a:pPr>
            <a:endParaRPr lang="en-US" altLang="en-US" sz="1050" dirty="0">
              <a:latin typeface="Palatino Linotype" panose="02040502050505030304" pitchFamily="18" charset="0"/>
              <a:ea typeface="Times New Roman" panose="02020603050405020304" pitchFamily="18" charset="0"/>
              <a:cs typeface="Times New Roman" panose="02020603050405020304" pitchFamily="18" charset="0"/>
            </a:endParaRPr>
          </a:p>
          <a:p>
            <a:pPr marL="278765" indent="-278765" eaLnBrk="0" fontAlgn="base" hangingPunct="0">
              <a:spcBef>
                <a:spcPct val="0"/>
              </a:spcBef>
              <a:spcAft>
                <a:spcPct val="0"/>
              </a:spcAft>
              <a:buFont typeface="Arial" panose="020B0604020202020204" pitchFamily="34" charset="0"/>
              <a:buChar char="•"/>
              <a:tabLst>
                <a:tab pos="178279" algn="l"/>
              </a:tabLst>
            </a:pPr>
            <a:r>
              <a:rPr lang="en-US" altLang="en-US" sz="1050" dirty="0">
                <a:latin typeface="Palatino Linotype" panose="02040502050505030304" pitchFamily="18" charset="0"/>
                <a:ea typeface="Times New Roman" panose="02020603050405020304" pitchFamily="18" charset="0"/>
                <a:cs typeface="Times New Roman" panose="02020603050405020304" pitchFamily="18" charset="0"/>
              </a:rPr>
              <a:t>Propose a project in an eligible research area, including astronomy, biosciences, chemistry, computer sciences, engineering, environmental sciences, material science, mathematics and physics </a:t>
            </a:r>
          </a:p>
        </p:txBody>
      </p:sp>
      <p:sp>
        <p:nvSpPr>
          <p:cNvPr id="7" name="Rectangle 6"/>
          <p:cNvSpPr>
            <a:spLocks/>
          </p:cNvSpPr>
          <p:nvPr/>
        </p:nvSpPr>
        <p:spPr>
          <a:xfrm>
            <a:off x="257582" y="4536431"/>
            <a:ext cx="2145379" cy="4202742"/>
          </a:xfrm>
          <a:prstGeom prst="rect">
            <a:avLst/>
          </a:prstGeom>
          <a:noFill/>
          <a:ln w="19050">
            <a:noFill/>
          </a:ln>
        </p:spPr>
        <p:txBody>
          <a:bodyPr wrap="square" anchor="t">
            <a:noAutofit/>
          </a:bodyPr>
          <a:lstStyle/>
          <a:p>
            <a:r>
              <a:rPr lang="en-US" sz="1269" b="1" u="sng" dirty="0">
                <a:latin typeface="Palatino Linotype" panose="02040502050505030304" pitchFamily="18" charset="0"/>
                <a:ea typeface="Calibri" panose="020F0502020204030204" pitchFamily="34" charset="0"/>
                <a:cs typeface="Times New Roman" panose="02020603050405020304" pitchFamily="18" charset="0"/>
              </a:rPr>
              <a:t>Application </a:t>
            </a:r>
            <a:r>
              <a:rPr lang="en-US" sz="1269" b="1" u="sng">
                <a:latin typeface="Palatino Linotype" panose="02040502050505030304" pitchFamily="18" charset="0"/>
                <a:ea typeface="Calibri" panose="020F0502020204030204" pitchFamily="34" charset="0"/>
                <a:cs typeface="Times New Roman" panose="02020603050405020304" pitchFamily="18" charset="0"/>
              </a:rPr>
              <a:t>Deadline Extended:</a:t>
            </a:r>
            <a:endParaRPr lang="en-US" sz="1269" b="1" dirty="0">
              <a:latin typeface="Palatino Linotype" panose="02040502050505030304" pitchFamily="18" charset="0"/>
              <a:ea typeface="Calibri" panose="020F0502020204030204" pitchFamily="34" charset="0"/>
              <a:cs typeface="Times New Roman" panose="02020603050405020304" pitchFamily="18" charset="0"/>
            </a:endParaRPr>
          </a:p>
          <a:p>
            <a:r>
              <a:rPr lang="en-US" sz="1150" dirty="0">
                <a:latin typeface="Palatino Linotype" panose="02040502050505030304" pitchFamily="18" charset="0"/>
                <a:ea typeface="Calibri" panose="020F0502020204030204" pitchFamily="34" charset="0"/>
                <a:cs typeface="Times New Roman" panose="02020603050405020304" pitchFamily="18" charset="0"/>
              </a:rPr>
              <a:t>Tuesday, April 7, 2020</a:t>
            </a:r>
          </a:p>
          <a:p>
            <a:r>
              <a:rPr lang="en-US" sz="1150" dirty="0">
                <a:latin typeface="Palatino Linotype" panose="02040502050505030304" pitchFamily="18" charset="0"/>
                <a:ea typeface="Calibri" panose="020F0502020204030204" pitchFamily="34" charset="0"/>
                <a:cs typeface="Times New Roman" panose="02020603050405020304" pitchFamily="18" charset="0"/>
              </a:rPr>
              <a:t>12:00 PM, US Eastern Time</a:t>
            </a:r>
          </a:p>
          <a:p>
            <a:endParaRPr lang="en-US" sz="1172" dirty="0">
              <a:latin typeface="Palatino Linotype" panose="02040502050505030304" pitchFamily="18" charset="0"/>
              <a:ea typeface="Calibri" panose="020F0502020204030204" pitchFamily="34" charset="0"/>
              <a:cs typeface="Times New Roman" panose="02020603050405020304" pitchFamily="18" charset="0"/>
            </a:endParaRPr>
          </a:p>
          <a:p>
            <a:r>
              <a:rPr lang="en-US" sz="1269" b="1" u="sng" dirty="0">
                <a:latin typeface="Palatino Linotype" panose="02040502050505030304" pitchFamily="18" charset="0"/>
                <a:ea typeface="Calibri" panose="020F0502020204030204" pitchFamily="34" charset="0"/>
                <a:cs typeface="Times New Roman" panose="02020603050405020304" pitchFamily="18" charset="0"/>
              </a:rPr>
              <a:t>Award Amount</a:t>
            </a:r>
            <a:r>
              <a:rPr lang="en-US" sz="1269" b="1" dirty="0">
                <a:latin typeface="Palatino Linotype" panose="02040502050505030304" pitchFamily="18" charset="0"/>
                <a:ea typeface="Calibri" panose="020F0502020204030204" pitchFamily="34" charset="0"/>
                <a:cs typeface="Times New Roman" panose="02020603050405020304" pitchFamily="18" charset="0"/>
              </a:rPr>
              <a:t>:</a:t>
            </a:r>
          </a:p>
          <a:p>
            <a:r>
              <a:rPr lang="en-US" sz="1172" dirty="0">
                <a:latin typeface="Palatino Linotype" panose="02040502050505030304" pitchFamily="18" charset="0"/>
                <a:ea typeface="Calibri" panose="020F0502020204030204" pitchFamily="34" charset="0"/>
                <a:cs typeface="Times New Roman" panose="02020603050405020304" pitchFamily="18" charset="0"/>
              </a:rPr>
              <a:t>Up to Fifteen one-year $100,000 grants will be awarded</a:t>
            </a:r>
          </a:p>
          <a:p>
            <a:endParaRPr lang="en-US" sz="1172" dirty="0">
              <a:latin typeface="Palatino Linotype" panose="02040502050505030304" pitchFamily="18" charset="0"/>
              <a:ea typeface="Calibri" panose="020F0502020204030204" pitchFamily="34" charset="0"/>
              <a:cs typeface="Times New Roman" panose="02020603050405020304" pitchFamily="18" charset="0"/>
            </a:endParaRPr>
          </a:p>
          <a:p>
            <a:r>
              <a:rPr lang="en-US" sz="1269" b="1" u="sng" dirty="0">
                <a:latin typeface="Palatino Linotype" panose="02040502050505030304" pitchFamily="18" charset="0"/>
                <a:ea typeface="Calibri" panose="020F0502020204030204" pitchFamily="34" charset="0"/>
                <a:cs typeface="Times New Roman" panose="02020603050405020304" pitchFamily="18" charset="0"/>
              </a:rPr>
              <a:t>Funding Period</a:t>
            </a:r>
            <a:r>
              <a:rPr lang="en-US" sz="1269" b="1" dirty="0">
                <a:latin typeface="Palatino Linotype" panose="02040502050505030304" pitchFamily="18" charset="0"/>
                <a:ea typeface="Calibri" panose="020F0502020204030204" pitchFamily="34" charset="0"/>
                <a:cs typeface="Times New Roman" panose="02020603050405020304" pitchFamily="18" charset="0"/>
              </a:rPr>
              <a:t>:</a:t>
            </a:r>
          </a:p>
          <a:p>
            <a:r>
              <a:rPr lang="en-US" sz="1172" dirty="0">
                <a:latin typeface="Palatino Linotype" panose="02040502050505030304" pitchFamily="18" charset="0"/>
                <a:ea typeface="Calibri" panose="020F0502020204030204" pitchFamily="34" charset="0"/>
                <a:cs typeface="Times New Roman" panose="02020603050405020304" pitchFamily="18" charset="0"/>
              </a:rPr>
              <a:t>June 30, 2020 – June 29, 2021</a:t>
            </a:r>
          </a:p>
          <a:p>
            <a:endParaRPr lang="en-US" sz="1172" dirty="0">
              <a:latin typeface="Palatino Linotype" panose="02040502050505030304" pitchFamily="18" charset="0"/>
              <a:ea typeface="Calibri" panose="020F0502020204030204" pitchFamily="34" charset="0"/>
              <a:cs typeface="Times New Roman" panose="02020603050405020304" pitchFamily="18" charset="0"/>
            </a:endParaRPr>
          </a:p>
          <a:p>
            <a:pPr eaLnBrk="0" fontAlgn="base" hangingPunct="0">
              <a:spcBef>
                <a:spcPct val="0"/>
              </a:spcBef>
              <a:spcAft>
                <a:spcPct val="0"/>
              </a:spcAft>
              <a:tabLst>
                <a:tab pos="178279" algn="l"/>
              </a:tabLst>
            </a:pPr>
            <a:r>
              <a:rPr lang="en-US" altLang="en-US" sz="1269" b="1" u="sng" dirty="0">
                <a:latin typeface="Palatino Linotype" panose="02040502050505030304" pitchFamily="18" charset="0"/>
                <a:ea typeface="Times New Roman" panose="02020603050405020304" pitchFamily="18" charset="0"/>
                <a:cs typeface="Times New Roman" panose="02020603050405020304" pitchFamily="18" charset="0"/>
              </a:rPr>
              <a:t>Application Materials</a:t>
            </a:r>
            <a:r>
              <a:rPr lang="en-US" altLang="en-US" sz="1269" b="1" dirty="0">
                <a:latin typeface="Palatino Linotype" panose="02040502050505030304" pitchFamily="18" charset="0"/>
                <a:ea typeface="Times New Roman" panose="02020603050405020304" pitchFamily="18" charset="0"/>
                <a:cs typeface="Times New Roman" panose="02020603050405020304" pitchFamily="18" charset="0"/>
              </a:rPr>
              <a:t>:</a:t>
            </a:r>
          </a:p>
          <a:p>
            <a:pPr eaLnBrk="0" fontAlgn="base" hangingPunct="0">
              <a:spcBef>
                <a:spcPct val="0"/>
              </a:spcBef>
              <a:spcAft>
                <a:spcPct val="0"/>
              </a:spcAft>
              <a:tabLst>
                <a:tab pos="178279" algn="l"/>
              </a:tabLst>
            </a:pPr>
            <a:r>
              <a:rPr lang="en-US" altLang="en-US" sz="1172" dirty="0">
                <a:latin typeface="Palatino Linotype" panose="02040502050505030304" pitchFamily="18" charset="0"/>
                <a:ea typeface="Times New Roman" panose="02020603050405020304" pitchFamily="18" charset="0"/>
                <a:cs typeface="Times New Roman" panose="02020603050405020304" pitchFamily="18" charset="0"/>
              </a:rPr>
              <a:t>www.hria.org/tmf/Jeffress</a:t>
            </a:r>
          </a:p>
          <a:p>
            <a:pPr eaLnBrk="0" fontAlgn="base" hangingPunct="0">
              <a:spcBef>
                <a:spcPct val="0"/>
              </a:spcBef>
              <a:spcAft>
                <a:spcPct val="0"/>
              </a:spcAft>
              <a:tabLst>
                <a:tab pos="178279" algn="l"/>
              </a:tabLst>
            </a:pPr>
            <a:endParaRPr lang="en-US" altLang="en-US" sz="1172" dirty="0">
              <a:latin typeface="Palatino Linotype" panose="02040502050505030304" pitchFamily="18" charset="0"/>
              <a:ea typeface="Times New Roman" panose="02020603050405020304" pitchFamily="18" charset="0"/>
              <a:cs typeface="Times New Roman" panose="02020603050405020304" pitchFamily="18" charset="0"/>
            </a:endParaRPr>
          </a:p>
          <a:p>
            <a:pPr eaLnBrk="0" fontAlgn="base" hangingPunct="0">
              <a:spcBef>
                <a:spcPct val="0"/>
              </a:spcBef>
              <a:spcAft>
                <a:spcPct val="0"/>
              </a:spcAft>
              <a:tabLst>
                <a:tab pos="178279" algn="l"/>
              </a:tabLst>
            </a:pPr>
            <a:r>
              <a:rPr lang="en-US" altLang="en-US" sz="1269" b="1" u="sng" dirty="0">
                <a:latin typeface="Palatino Linotype" panose="02040502050505030304" pitchFamily="18" charset="0"/>
                <a:ea typeface="Times New Roman" panose="02020603050405020304" pitchFamily="18" charset="0"/>
                <a:cs typeface="Times New Roman" panose="02020603050405020304" pitchFamily="18" charset="0"/>
              </a:rPr>
              <a:t>Questions</a:t>
            </a:r>
            <a:r>
              <a:rPr lang="en-US" altLang="en-US" sz="1269" b="1" dirty="0">
                <a:latin typeface="Palatino Linotype" panose="02040502050505030304" pitchFamily="18" charset="0"/>
                <a:ea typeface="Times New Roman" panose="02020603050405020304" pitchFamily="18" charset="0"/>
                <a:cs typeface="Times New Roman" panose="02020603050405020304" pitchFamily="18" charset="0"/>
              </a:rPr>
              <a:t>:</a:t>
            </a:r>
          </a:p>
          <a:p>
            <a:pPr eaLnBrk="0" fontAlgn="base" hangingPunct="0">
              <a:spcBef>
                <a:spcPct val="0"/>
              </a:spcBef>
              <a:spcAft>
                <a:spcPct val="0"/>
              </a:spcAft>
              <a:tabLst>
                <a:tab pos="178279" algn="l"/>
              </a:tabLst>
            </a:pPr>
            <a:r>
              <a:rPr lang="en-US" altLang="en-US" sz="1172" dirty="0">
                <a:latin typeface="Palatino Linotype" panose="02040502050505030304" pitchFamily="18" charset="0"/>
                <a:ea typeface="Times New Roman" panose="02020603050405020304" pitchFamily="18" charset="0"/>
                <a:cs typeface="Times New Roman" panose="02020603050405020304" pitchFamily="18" charset="0"/>
              </a:rPr>
              <a:t>Jeanne Brown</a:t>
            </a:r>
          </a:p>
          <a:p>
            <a:pPr eaLnBrk="0" fontAlgn="base" hangingPunct="0">
              <a:spcBef>
                <a:spcPct val="0"/>
              </a:spcBef>
              <a:spcAft>
                <a:spcPct val="0"/>
              </a:spcAft>
              <a:tabLst>
                <a:tab pos="178279" algn="l"/>
              </a:tabLst>
            </a:pPr>
            <a:r>
              <a:rPr lang="en-US" altLang="en-US" sz="1172" dirty="0">
                <a:latin typeface="Palatino Linotype" panose="02040502050505030304" pitchFamily="18" charset="0"/>
                <a:ea typeface="Times New Roman" panose="02020603050405020304" pitchFamily="18" charset="0"/>
                <a:cs typeface="Times New Roman" panose="02020603050405020304" pitchFamily="18" charset="0"/>
              </a:rPr>
              <a:t>Grants Officer</a:t>
            </a:r>
          </a:p>
          <a:p>
            <a:pPr eaLnBrk="0" fontAlgn="base" hangingPunct="0">
              <a:spcBef>
                <a:spcPct val="0"/>
              </a:spcBef>
              <a:spcAft>
                <a:spcPct val="0"/>
              </a:spcAft>
              <a:tabLst>
                <a:tab pos="178279" algn="l"/>
              </a:tabLst>
            </a:pPr>
            <a:r>
              <a:rPr lang="en-US" altLang="en-US" sz="1172" dirty="0">
                <a:latin typeface="Palatino Linotype" panose="02040502050505030304" pitchFamily="18" charset="0"/>
                <a:ea typeface="Times New Roman" panose="02020603050405020304" pitchFamily="18" charset="0"/>
                <a:cs typeface="Times New Roman" panose="02020603050405020304" pitchFamily="18" charset="0"/>
                <a:hlinkClick r:id="rId4"/>
              </a:rPr>
              <a:t>JBrown@hria.org</a:t>
            </a:r>
            <a:r>
              <a:rPr lang="en-US" altLang="en-US" sz="1172" dirty="0">
                <a:latin typeface="Palatino Linotype" panose="02040502050505030304" pitchFamily="18" charset="0"/>
                <a:ea typeface="Times New Roman" panose="02020603050405020304" pitchFamily="18" charset="0"/>
                <a:cs typeface="Times New Roman" panose="02020603050405020304" pitchFamily="18" charset="0"/>
              </a:rPr>
              <a:t> </a:t>
            </a:r>
          </a:p>
          <a:p>
            <a:pPr eaLnBrk="0" fontAlgn="base" hangingPunct="0">
              <a:spcBef>
                <a:spcPct val="0"/>
              </a:spcBef>
              <a:spcAft>
                <a:spcPct val="0"/>
              </a:spcAft>
              <a:tabLst>
                <a:tab pos="178279" algn="l"/>
              </a:tabLst>
            </a:pPr>
            <a:r>
              <a:rPr lang="en-US" altLang="en-US" sz="1172" dirty="0">
                <a:latin typeface="Palatino Linotype" panose="02040502050505030304" pitchFamily="18" charset="0"/>
                <a:ea typeface="Times New Roman" panose="02020603050405020304" pitchFamily="18" charset="0"/>
                <a:cs typeface="Times New Roman" panose="02020603050405020304" pitchFamily="18" charset="0"/>
              </a:rPr>
              <a:t>617-279-2240, ext. 709</a:t>
            </a:r>
          </a:p>
          <a:p>
            <a:pPr eaLnBrk="0" fontAlgn="base" hangingPunct="0">
              <a:spcBef>
                <a:spcPct val="0"/>
              </a:spcBef>
              <a:spcAft>
                <a:spcPct val="0"/>
              </a:spcAft>
              <a:tabLst>
                <a:tab pos="178279" algn="l"/>
              </a:tabLst>
            </a:pPr>
            <a:r>
              <a:rPr lang="en-US" altLang="en-US" sz="1172" dirty="0">
                <a:latin typeface="Palatino Linotype" panose="02040502050505030304" pitchFamily="18" charset="0"/>
                <a:ea typeface="Times New Roman" panose="02020603050405020304" pitchFamily="18" charset="0"/>
                <a:cs typeface="Times New Roman" panose="02020603050405020304" pitchFamily="18" charset="0"/>
              </a:rPr>
              <a:t>617-279-2255 DD</a:t>
            </a:r>
          </a:p>
          <a:p>
            <a:pPr eaLnBrk="0" fontAlgn="base" hangingPunct="0">
              <a:spcBef>
                <a:spcPct val="0"/>
              </a:spcBef>
              <a:spcAft>
                <a:spcPct val="0"/>
              </a:spcAft>
              <a:tabLst>
                <a:tab pos="178279" algn="l"/>
              </a:tabLst>
            </a:pPr>
            <a:endParaRPr lang="en-US" altLang="en-US" sz="1367" dirty="0">
              <a:latin typeface="Palatino Linotype" panose="02040502050505030304" pitchFamily="18" charset="0"/>
              <a:ea typeface="Times New Roman" panose="02020603050405020304" pitchFamily="18" charset="0"/>
              <a:cs typeface="Times New Roman" panose="02020603050405020304" pitchFamily="18" charset="0"/>
            </a:endParaRPr>
          </a:p>
          <a:p>
            <a:pPr eaLnBrk="0" fontAlgn="base" hangingPunct="0">
              <a:spcBef>
                <a:spcPct val="0"/>
              </a:spcBef>
              <a:spcAft>
                <a:spcPct val="0"/>
              </a:spcAft>
              <a:tabLst>
                <a:tab pos="178279" algn="l"/>
              </a:tabLst>
            </a:pPr>
            <a:endParaRPr lang="en-US" altLang="en-US" sz="1367" dirty="0">
              <a:latin typeface="Palatino Linotype" panose="02040502050505030304" pitchFamily="18" charset="0"/>
              <a:ea typeface="Times New Roman" panose="02020603050405020304" pitchFamily="18" charset="0"/>
              <a:cs typeface="Times New Roman" panose="02020603050405020304" pitchFamily="18" charset="0"/>
            </a:endParaRPr>
          </a:p>
        </p:txBody>
      </p:sp>
      <p:sp>
        <p:nvSpPr>
          <p:cNvPr id="14" name="TextBox 13"/>
          <p:cNvSpPr txBox="1"/>
          <p:nvPr/>
        </p:nvSpPr>
        <p:spPr>
          <a:xfrm>
            <a:off x="3553675" y="9343797"/>
            <a:ext cx="3759125" cy="407804"/>
          </a:xfrm>
          <a:prstGeom prst="rect">
            <a:avLst/>
          </a:prstGeom>
          <a:noFill/>
        </p:spPr>
        <p:txBody>
          <a:bodyPr wrap="square" rtlCol="0">
            <a:spAutoFit/>
          </a:bodyPr>
          <a:lstStyle/>
          <a:p>
            <a:r>
              <a:rPr lang="en-US" sz="1025" i="1" dirty="0">
                <a:latin typeface="Times New Roman" pitchFamily="18" charset="0"/>
                <a:cs typeface="Times New Roman" pitchFamily="18" charset="0"/>
              </a:rPr>
              <a:t>The Jeffress Trust Awards Program in Interdisciplinary Research is administered by The Medical Foundation at HRiA</a:t>
            </a:r>
          </a:p>
        </p:txBody>
      </p:sp>
      <p:sp>
        <p:nvSpPr>
          <p:cNvPr id="2" name="Title 1"/>
          <p:cNvSpPr>
            <a:spLocks noGrp="1"/>
          </p:cNvSpPr>
          <p:nvPr>
            <p:ph type="ctrTitle"/>
          </p:nvPr>
        </p:nvSpPr>
        <p:spPr>
          <a:xfrm>
            <a:off x="345207" y="3479241"/>
            <a:ext cx="7148818" cy="1010335"/>
          </a:xfrm>
          <a:noFill/>
        </p:spPr>
        <p:txBody>
          <a:bodyPr anchor="t" anchorCtr="0">
            <a:noAutofit/>
          </a:bodyPr>
          <a:lstStyle/>
          <a:p>
            <a:pPr algn="l">
              <a:lnSpc>
                <a:spcPct val="100000"/>
              </a:lnSpc>
            </a:pPr>
            <a:r>
              <a:rPr lang="en-US" sz="1465" b="1" u="sng" dirty="0">
                <a:latin typeface="Palatino Linotype" panose="02040502050505030304" pitchFamily="18" charset="0"/>
              </a:rPr>
              <a:t>Deadline Extension for 2020 Grant Cycle</a:t>
            </a:r>
            <a:br>
              <a:rPr lang="en-US" sz="1367" b="1" u="sng" dirty="0">
                <a:latin typeface="Palatino Linotype" panose="02040502050505030304" pitchFamily="18" charset="0"/>
              </a:rPr>
            </a:br>
            <a:br>
              <a:rPr lang="en-US" sz="391" b="1" u="sng" dirty="0">
                <a:latin typeface="Palatino Linotype" panose="02040502050505030304" pitchFamily="18" charset="0"/>
              </a:rPr>
            </a:br>
            <a:r>
              <a:rPr lang="en-US" sz="1100" b="1" dirty="0">
                <a:latin typeface="Palatino Linotype" panose="02040502050505030304" pitchFamily="18" charset="0"/>
              </a:rPr>
              <a:t>Thomas F. and Kate Miller Jeffress Memorial Trust </a:t>
            </a:r>
            <a:br>
              <a:rPr lang="en-US" sz="1100" b="1" dirty="0">
                <a:latin typeface="Palatino Linotype" panose="02040502050505030304" pitchFamily="18" charset="0"/>
              </a:rPr>
            </a:br>
            <a:r>
              <a:rPr lang="en-US" sz="1050" b="1" i="1" dirty="0">
                <a:latin typeface="Palatino Linotype" panose="02040502050505030304" pitchFamily="18" charset="0"/>
              </a:rPr>
              <a:t>with support from the Hazel Thorpe Carman and George Gay Carman Trust </a:t>
            </a:r>
            <a:br>
              <a:rPr lang="en-US" sz="900" b="1" i="1" dirty="0">
                <a:latin typeface="Palatino Linotype" panose="02040502050505030304" pitchFamily="18" charset="0"/>
              </a:rPr>
            </a:br>
            <a:r>
              <a:rPr lang="en-US" sz="1050" b="1" dirty="0">
                <a:latin typeface="Palatino Linotype" panose="02040502050505030304" pitchFamily="18" charset="0"/>
              </a:rPr>
              <a:t>Bank of America, N.A., Trustee</a:t>
            </a:r>
            <a:br>
              <a:rPr lang="en-US" sz="1050" b="1" dirty="0">
                <a:latin typeface="Palatino Linotype" panose="02040502050505030304" pitchFamily="18" charset="0"/>
              </a:rPr>
            </a:br>
            <a:endParaRPr lang="en-US" sz="1050" b="1" dirty="0">
              <a:latin typeface="Palatino Linotype" panose="02040502050505030304" pitchFamily="18" charset="0"/>
            </a:endParaRPr>
          </a:p>
        </p:txBody>
      </p:sp>
      <p:pic>
        <p:nvPicPr>
          <p:cNvPr id="35" name="Picture 3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56375" y="9261125"/>
            <a:ext cx="2581323" cy="599205"/>
          </a:xfrm>
          <a:prstGeom prst="rect">
            <a:avLst/>
          </a:prstGeom>
        </p:spPr>
      </p:pic>
      <p:cxnSp>
        <p:nvCxnSpPr>
          <p:cNvPr id="6" name="Straight Connector 5"/>
          <p:cNvCxnSpPr/>
          <p:nvPr/>
        </p:nvCxnSpPr>
        <p:spPr>
          <a:xfrm>
            <a:off x="2448702" y="4536431"/>
            <a:ext cx="16200" cy="437764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pic>
        <p:nvPicPr>
          <p:cNvPr id="9" name="Picture 8">
            <a:extLst>
              <a:ext uri="{FF2B5EF4-FFF2-40B4-BE49-F238E27FC236}">
                <a16:creationId xmlns:a16="http://schemas.microsoft.com/office/drawing/2014/main" id="{8E74CC1D-A8B6-4828-81BE-5C85E597D035}"/>
              </a:ext>
            </a:extLst>
          </p:cNvPr>
          <p:cNvPicPr>
            <a:picLocks noChangeAspect="1"/>
          </p:cNvPicPr>
          <p:nvPr/>
        </p:nvPicPr>
        <p:blipFill rotWithShape="1">
          <a:blip r:embed="rId6">
            <a:extLst>
              <a:ext uri="{28A0092B-C50C-407E-A947-70E740481C1C}">
                <a14:useLocalDpi xmlns:a14="http://schemas.microsoft.com/office/drawing/2010/main" val="0"/>
              </a:ext>
            </a:extLst>
          </a:blip>
          <a:srcRect t="4971" r="43618" b="7065"/>
          <a:stretch/>
        </p:blipFill>
        <p:spPr>
          <a:xfrm>
            <a:off x="345206" y="9261125"/>
            <a:ext cx="2592491" cy="599205"/>
          </a:xfrm>
          <a:prstGeom prst="rect">
            <a:avLst/>
          </a:prstGeom>
        </p:spPr>
      </p:pic>
      <p:pic>
        <p:nvPicPr>
          <p:cNvPr id="3" name="Picture 2">
            <a:extLst>
              <a:ext uri="{FF2B5EF4-FFF2-40B4-BE49-F238E27FC236}">
                <a16:creationId xmlns:a16="http://schemas.microsoft.com/office/drawing/2014/main" id="{00F93381-C43B-4D89-A17C-888E520A5480}"/>
              </a:ext>
            </a:extLst>
          </p:cNvPr>
          <p:cNvPicPr>
            <a:picLocks noChangeAspect="1"/>
          </p:cNvPicPr>
          <p:nvPr/>
        </p:nvPicPr>
        <p:blipFill>
          <a:blip r:embed="rId7"/>
          <a:stretch>
            <a:fillRect/>
          </a:stretch>
        </p:blipFill>
        <p:spPr>
          <a:xfrm>
            <a:off x="5038795" y="4024889"/>
            <a:ext cx="2274005" cy="249958"/>
          </a:xfrm>
          <a:prstGeom prst="rect">
            <a:avLst/>
          </a:prstGeom>
        </p:spPr>
      </p:pic>
    </p:spTree>
    <p:extLst>
      <p:ext uri="{BB962C8B-B14F-4D97-AF65-F5344CB8AC3E}">
        <p14:creationId xmlns:p14="http://schemas.microsoft.com/office/powerpoint/2010/main" val="267542247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4DC4761589D5B439A17A8D0E48B375D" ma:contentTypeVersion="15" ma:contentTypeDescription="Create a new document." ma:contentTypeScope="" ma:versionID="930472a567bccca06d48982c18945f6e">
  <xsd:schema xmlns:xsd="http://www.w3.org/2001/XMLSchema" xmlns:xs="http://www.w3.org/2001/XMLSchema" xmlns:p="http://schemas.microsoft.com/office/2006/metadata/properties" xmlns:ns1="http://schemas.microsoft.com/sharepoint/v3" xmlns:ns3="1bb71e6b-f547-4843-8545-6f72492388eb" xmlns:ns4="8934d5dd-b08a-4abd-b5a1-d45ae4ee85a9" targetNamespace="http://schemas.microsoft.com/office/2006/metadata/properties" ma:root="true" ma:fieldsID="6b90ba66ef54489cc9eaf2155271cf21" ns1:_="" ns3:_="" ns4:_="">
    <xsd:import namespace="http://schemas.microsoft.com/sharepoint/v3"/>
    <xsd:import namespace="1bb71e6b-f547-4843-8545-6f72492388eb"/>
    <xsd:import namespace="8934d5dd-b08a-4abd-b5a1-d45ae4ee85a9"/>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Location" minOccurs="0"/>
                <xsd:element ref="ns4:SharedWithUsers" minOccurs="0"/>
                <xsd:element ref="ns4:SharedWithDetails" minOccurs="0"/>
                <xsd:element ref="ns4:SharingHintHash" minOccurs="0"/>
                <xsd:element ref="ns1:_ip_UnifiedCompliancePolicyProperties" minOccurs="0"/>
                <xsd:element ref="ns1:_ip_UnifiedCompliancePolicyUIAc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7" nillable="true" ma:displayName="Unified Compliance Policy Properties" ma:hidden="true" ma:internalName="_ip_UnifiedCompliancePolicyProperties">
      <xsd:simpleType>
        <xsd:restriction base="dms:Note"/>
      </xsd:simpleType>
    </xsd:element>
    <xsd:element name="_ip_UnifiedCompliancePolicyUIAction" ma:index="18"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bb71e6b-f547-4843-8545-6f72492388e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AutoKeyPoints" ma:index="21" nillable="true" ma:displayName="MediaServiceAutoKeyPoints" ma:hidden="true" ma:internalName="MediaServiceAutoKeyPoints" ma:readOnly="true">
      <xsd:simpleType>
        <xsd:restriction base="dms:Note"/>
      </xsd:simpleType>
    </xsd:element>
    <xsd:element name="MediaServiceKeyPoints" ma:index="22"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8934d5dd-b08a-4abd-b5a1-d45ae4ee85a9"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SharingHintHash" ma:index="16"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9A48483-47D5-4E0C-85C6-EE1BB7C55E1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1bb71e6b-f547-4843-8545-6f72492388eb"/>
    <ds:schemaRef ds:uri="8934d5dd-b08a-4abd-b5a1-d45ae4ee85a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EC25971-2F72-4DD3-B562-D36134902C1D}">
  <ds:schemaRefs>
    <ds:schemaRef ds:uri="8934d5dd-b08a-4abd-b5a1-d45ae4ee85a9"/>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schemas.microsoft.com/sharepoint/v3"/>
    <ds:schemaRef ds:uri="http://purl.org/dc/terms/"/>
    <ds:schemaRef ds:uri="1bb71e6b-f547-4843-8545-6f72492388eb"/>
    <ds:schemaRef ds:uri="http://schemas.openxmlformats.org/package/2006/metadata/core-properties"/>
    <ds:schemaRef ds:uri="http://www.w3.org/XML/1998/namespace"/>
    <ds:schemaRef ds:uri="http://purl.org/dc/dcmitype/"/>
  </ds:schemaRefs>
</ds:datastoreItem>
</file>

<file path=customXml/itemProps3.xml><?xml version="1.0" encoding="utf-8"?>
<ds:datastoreItem xmlns:ds="http://schemas.openxmlformats.org/officeDocument/2006/customXml" ds:itemID="{E3CC76C1-7305-45A7-A3BC-CE4CBA58F1E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1949</TotalTime>
  <Words>278</Words>
  <Application>Microsoft Office PowerPoint</Application>
  <PresentationFormat>Custom</PresentationFormat>
  <Paragraphs>38</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Palatino Linotype</vt:lpstr>
      <vt:lpstr>Times New Roman</vt:lpstr>
      <vt:lpstr>Office Theme</vt:lpstr>
      <vt:lpstr>Deadline Extension for 2020 Grant Cycle  Thomas F. and Kate Miller Jeffress Memorial Trust  with support from the Hazel Thorpe Carman and George Gay Carman Trust  Bank of America, N.A., Trustee </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RFA</dc:title>
  <dc:creator>Linley Nykiel-Bub</dc:creator>
  <cp:lastModifiedBy>Jeanne Brown</cp:lastModifiedBy>
  <cp:revision>103</cp:revision>
  <cp:lastPrinted>2016-11-03T19:56:59Z</cp:lastPrinted>
  <dcterms:created xsi:type="dcterms:W3CDTF">2014-05-28T13:41:58Z</dcterms:created>
  <dcterms:modified xsi:type="dcterms:W3CDTF">2020-03-19T17:56:37Z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0x010100D4DC4761589D5B439A17A8D0E48B375D</vt:lpwstr>
  </property>
</Properties>
</file>