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2C0"/>
    <a:srgbClr val="C18910"/>
    <a:srgbClr val="FFFF99"/>
    <a:srgbClr val="E8D293"/>
    <a:srgbClr val="BDCE8E"/>
    <a:srgbClr val="F1F0DF"/>
    <a:srgbClr val="FFCC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11" autoAdjust="0"/>
  </p:normalViewPr>
  <p:slideViewPr>
    <p:cSldViewPr snapToGrid="0">
      <p:cViewPr varScale="1">
        <p:scale>
          <a:sx n="60" d="100"/>
          <a:sy n="60" d="100"/>
        </p:scale>
        <p:origin x="24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0C1FD1-D5C2-40EB-B4A4-66D26FAD06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41221-2F87-4013-9668-A3A94016B7A9}" type="slidenum">
              <a:rPr lang="en-US" smtClean="0"/>
              <a:t>‹#›</a:t>
            </a:fld>
            <a:endParaRPr lang="en-US"/>
          </a:p>
        </p:txBody>
      </p:sp>
    </p:spTree>
    <p:extLst>
      <p:ext uri="{BB962C8B-B14F-4D97-AF65-F5344CB8AC3E}">
        <p14:creationId xmlns:p14="http://schemas.microsoft.com/office/powerpoint/2010/main" val="264844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C1FD1-D5C2-40EB-B4A4-66D26FAD06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41221-2F87-4013-9668-A3A94016B7A9}" type="slidenum">
              <a:rPr lang="en-US" smtClean="0"/>
              <a:t>‹#›</a:t>
            </a:fld>
            <a:endParaRPr lang="en-US"/>
          </a:p>
        </p:txBody>
      </p:sp>
    </p:spTree>
    <p:extLst>
      <p:ext uri="{BB962C8B-B14F-4D97-AF65-F5344CB8AC3E}">
        <p14:creationId xmlns:p14="http://schemas.microsoft.com/office/powerpoint/2010/main" val="1003964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C1FD1-D5C2-40EB-B4A4-66D26FAD06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41221-2F87-4013-9668-A3A94016B7A9}" type="slidenum">
              <a:rPr lang="en-US" smtClean="0"/>
              <a:t>‹#›</a:t>
            </a:fld>
            <a:endParaRPr lang="en-US"/>
          </a:p>
        </p:txBody>
      </p:sp>
    </p:spTree>
    <p:extLst>
      <p:ext uri="{BB962C8B-B14F-4D97-AF65-F5344CB8AC3E}">
        <p14:creationId xmlns:p14="http://schemas.microsoft.com/office/powerpoint/2010/main" val="342402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C1FD1-D5C2-40EB-B4A4-66D26FAD06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41221-2F87-4013-9668-A3A94016B7A9}" type="slidenum">
              <a:rPr lang="en-US" smtClean="0"/>
              <a:t>‹#›</a:t>
            </a:fld>
            <a:endParaRPr lang="en-US"/>
          </a:p>
        </p:txBody>
      </p:sp>
    </p:spTree>
    <p:extLst>
      <p:ext uri="{BB962C8B-B14F-4D97-AF65-F5344CB8AC3E}">
        <p14:creationId xmlns:p14="http://schemas.microsoft.com/office/powerpoint/2010/main" val="256696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C1FD1-D5C2-40EB-B4A4-66D26FAD06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41221-2F87-4013-9668-A3A94016B7A9}" type="slidenum">
              <a:rPr lang="en-US" smtClean="0"/>
              <a:t>‹#›</a:t>
            </a:fld>
            <a:endParaRPr lang="en-US"/>
          </a:p>
        </p:txBody>
      </p:sp>
    </p:spTree>
    <p:extLst>
      <p:ext uri="{BB962C8B-B14F-4D97-AF65-F5344CB8AC3E}">
        <p14:creationId xmlns:p14="http://schemas.microsoft.com/office/powerpoint/2010/main" val="2008432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0C1FD1-D5C2-40EB-B4A4-66D26FAD0684}"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41221-2F87-4013-9668-A3A94016B7A9}" type="slidenum">
              <a:rPr lang="en-US" smtClean="0"/>
              <a:t>‹#›</a:t>
            </a:fld>
            <a:endParaRPr lang="en-US"/>
          </a:p>
        </p:txBody>
      </p:sp>
    </p:spTree>
    <p:extLst>
      <p:ext uri="{BB962C8B-B14F-4D97-AF65-F5344CB8AC3E}">
        <p14:creationId xmlns:p14="http://schemas.microsoft.com/office/powerpoint/2010/main" val="92570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0C1FD1-D5C2-40EB-B4A4-66D26FAD0684}"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41221-2F87-4013-9668-A3A94016B7A9}" type="slidenum">
              <a:rPr lang="en-US" smtClean="0"/>
              <a:t>‹#›</a:t>
            </a:fld>
            <a:endParaRPr lang="en-US"/>
          </a:p>
        </p:txBody>
      </p:sp>
    </p:spTree>
    <p:extLst>
      <p:ext uri="{BB962C8B-B14F-4D97-AF65-F5344CB8AC3E}">
        <p14:creationId xmlns:p14="http://schemas.microsoft.com/office/powerpoint/2010/main" val="214778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0C1FD1-D5C2-40EB-B4A4-66D26FAD0684}"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41221-2F87-4013-9668-A3A94016B7A9}" type="slidenum">
              <a:rPr lang="en-US" smtClean="0"/>
              <a:t>‹#›</a:t>
            </a:fld>
            <a:endParaRPr lang="en-US"/>
          </a:p>
        </p:txBody>
      </p:sp>
    </p:spTree>
    <p:extLst>
      <p:ext uri="{BB962C8B-B14F-4D97-AF65-F5344CB8AC3E}">
        <p14:creationId xmlns:p14="http://schemas.microsoft.com/office/powerpoint/2010/main" val="270506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C1FD1-D5C2-40EB-B4A4-66D26FAD0684}"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41221-2F87-4013-9668-A3A94016B7A9}" type="slidenum">
              <a:rPr lang="en-US" smtClean="0"/>
              <a:t>‹#›</a:t>
            </a:fld>
            <a:endParaRPr lang="en-US"/>
          </a:p>
        </p:txBody>
      </p:sp>
    </p:spTree>
    <p:extLst>
      <p:ext uri="{BB962C8B-B14F-4D97-AF65-F5344CB8AC3E}">
        <p14:creationId xmlns:p14="http://schemas.microsoft.com/office/powerpoint/2010/main" val="184264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60C1FD1-D5C2-40EB-B4A4-66D26FAD0684}"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41221-2F87-4013-9668-A3A94016B7A9}" type="slidenum">
              <a:rPr lang="en-US" smtClean="0"/>
              <a:t>‹#›</a:t>
            </a:fld>
            <a:endParaRPr lang="en-US"/>
          </a:p>
        </p:txBody>
      </p:sp>
    </p:spTree>
    <p:extLst>
      <p:ext uri="{BB962C8B-B14F-4D97-AF65-F5344CB8AC3E}">
        <p14:creationId xmlns:p14="http://schemas.microsoft.com/office/powerpoint/2010/main" val="405347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60C1FD1-D5C2-40EB-B4A4-66D26FAD0684}"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41221-2F87-4013-9668-A3A94016B7A9}" type="slidenum">
              <a:rPr lang="en-US" smtClean="0"/>
              <a:t>‹#›</a:t>
            </a:fld>
            <a:endParaRPr lang="en-US"/>
          </a:p>
        </p:txBody>
      </p:sp>
    </p:spTree>
    <p:extLst>
      <p:ext uri="{BB962C8B-B14F-4D97-AF65-F5344CB8AC3E}">
        <p14:creationId xmlns:p14="http://schemas.microsoft.com/office/powerpoint/2010/main" val="284256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60C1FD1-D5C2-40EB-B4A4-66D26FAD0684}" type="datetimeFigureOut">
              <a:rPr lang="en-US" smtClean="0"/>
              <a:t>4/13/2018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BE41221-2F87-4013-9668-A3A94016B7A9}" type="slidenum">
              <a:rPr lang="en-US" smtClean="0"/>
              <a:t>‹#›</a:t>
            </a:fld>
            <a:endParaRPr lang="en-US"/>
          </a:p>
        </p:txBody>
      </p:sp>
    </p:spTree>
    <p:extLst>
      <p:ext uri="{BB962C8B-B14F-4D97-AF65-F5344CB8AC3E}">
        <p14:creationId xmlns:p14="http://schemas.microsoft.com/office/powerpoint/2010/main" val="3523273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www.hria.org/tmf/Patterson" TargetMode="Externa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10" Type="http://schemas.openxmlformats.org/officeDocument/2006/relationships/image" Target="../media/image5.jpeg"/><Relationship Id="rId4" Type="http://schemas.openxmlformats.org/officeDocument/2006/relationships/hyperlink" Target="mailto:CMancusi@hria.org"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CE8E"/>
        </a:solidFill>
        <a:effectLst/>
      </p:bgPr>
    </p:bg>
    <p:spTree>
      <p:nvGrpSpPr>
        <p:cNvPr id="1" name=""/>
        <p:cNvGrpSpPr/>
        <p:nvPr/>
      </p:nvGrpSpPr>
      <p:grpSpPr>
        <a:xfrm>
          <a:off x="0" y="0"/>
          <a:ext cx="0" cy="0"/>
          <a:chOff x="0" y="0"/>
          <a:chExt cx="0" cy="0"/>
        </a:xfrm>
      </p:grpSpPr>
      <p:sp>
        <p:nvSpPr>
          <p:cNvPr id="36" name="Rectangle 35"/>
          <p:cNvSpPr/>
          <p:nvPr/>
        </p:nvSpPr>
        <p:spPr>
          <a:xfrm>
            <a:off x="197306" y="9308626"/>
            <a:ext cx="7444049" cy="59930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67829" y="196557"/>
            <a:ext cx="7457057" cy="1161120"/>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0958" y="4136547"/>
            <a:ext cx="2329979" cy="5497820"/>
          </a:xfrm>
          <a:prstGeom prst="rect">
            <a:avLst/>
          </a:prstGeom>
        </p:spPr>
        <p:txBody>
          <a:bodyPr wrap="square">
            <a:noAutofit/>
          </a:bodyPr>
          <a:lstStyle/>
          <a:p>
            <a:r>
              <a:rPr lang="en-US" sz="1400" b="1" dirty="0">
                <a:effectLst/>
                <a:latin typeface="Calibri" panose="020F0502020204030204" pitchFamily="34" charset="0"/>
                <a:ea typeface="Calibri" panose="020F0502020204030204" pitchFamily="34" charset="0"/>
                <a:cs typeface="Times New Roman" panose="02020603050405020304" pitchFamily="18" charset="0"/>
              </a:rPr>
              <a:t>Overview:</a:t>
            </a:r>
          </a:p>
          <a:p>
            <a:r>
              <a:rPr lang="en-US" sz="1250" dirty="0">
                <a:effectLst/>
                <a:ea typeface="Calibri" panose="020F0502020204030204" pitchFamily="34" charset="0"/>
                <a:cs typeface="Times New Roman" panose="02020603050405020304" pitchFamily="18" charset="0"/>
              </a:rPr>
              <a:t>The Robert E. </a:t>
            </a:r>
            <a:r>
              <a:rPr lang="en-US" sz="1250" dirty="0" err="1">
                <a:effectLst/>
                <a:ea typeface="Calibri" panose="020F0502020204030204" pitchFamily="34" charset="0"/>
                <a:cs typeface="Times New Roman" panose="02020603050405020304" pitchFamily="18" charset="0"/>
              </a:rPr>
              <a:t>Leet</a:t>
            </a:r>
            <a:r>
              <a:rPr lang="en-US" sz="1250" dirty="0">
                <a:effectLst/>
                <a:ea typeface="Calibri" panose="020F0502020204030204" pitchFamily="34" charset="0"/>
                <a:cs typeface="Times New Roman" panose="02020603050405020304" pitchFamily="18" charset="0"/>
              </a:rPr>
              <a:t> and Clara Guthrie Patterson Trust was created in 1980 to support research “relating to human diseases, their causes and relief.”</a:t>
            </a:r>
          </a:p>
          <a:p>
            <a:br>
              <a:rPr lang="en-US" sz="1250" dirty="0">
                <a:effectLst/>
                <a:ea typeface="Calibri" panose="020F0502020204030204" pitchFamily="34" charset="0"/>
                <a:cs typeface="Times New Roman" panose="02020603050405020304" pitchFamily="18" charset="0"/>
              </a:rPr>
            </a:br>
            <a:r>
              <a:rPr lang="en-US" sz="1250" dirty="0">
                <a:solidFill>
                  <a:srgbClr val="000000"/>
                </a:solidFill>
                <a:ea typeface="Calibri" panose="020F0502020204030204" pitchFamily="34" charset="0"/>
                <a:cs typeface="Times New Roman" panose="02020603050405020304" pitchFamily="18" charset="0"/>
              </a:rPr>
              <a:t>The primary goal of the Program is to support research that focuses on the causes of human disease and/or improving treatment. To achieve this goal the Patterson Trust supports mentored clinical investigators in the early stages of their research careers to promote the pursuit of academic research careers as successful independent investigators. </a:t>
            </a:r>
          </a:p>
          <a:p>
            <a:endParaRPr lang="en-US" sz="800" dirty="0">
              <a:solidFill>
                <a:srgbClr val="000000"/>
              </a:solidFill>
              <a:ea typeface="Calibri" panose="020F0502020204030204" pitchFamily="34" charset="0"/>
              <a:cs typeface="Times New Roman" panose="02020603050405020304" pitchFamily="18" charset="0"/>
            </a:endParaRPr>
          </a:p>
          <a:p>
            <a:r>
              <a:rPr lang="en-US" sz="1250" dirty="0">
                <a:solidFill>
                  <a:srgbClr val="000000"/>
                </a:solidFill>
                <a:ea typeface="Calibri" panose="020F0502020204030204" pitchFamily="34" charset="0"/>
                <a:cs typeface="Times New Roman" panose="02020603050405020304" pitchFamily="18" charset="0"/>
              </a:rPr>
              <a:t>The Program supports innovative research and pilot studies spanning a broad range of disciplines including both patient-oriented clinical research and translational laboratory research.</a:t>
            </a:r>
            <a:endParaRPr lang="en-US" sz="1250" dirty="0">
              <a:ea typeface="Calibri" panose="020F0502020204030204" pitchFamily="34" charset="0"/>
              <a:cs typeface="Calibri" panose="020F0502020204030204" pitchFamily="34" charset="0"/>
            </a:endParaRPr>
          </a:p>
          <a:p>
            <a:endParaRPr lang="en-US" sz="1400" dirty="0"/>
          </a:p>
        </p:txBody>
      </p:sp>
      <p:sp>
        <p:nvSpPr>
          <p:cNvPr id="7" name="Rectangle 6"/>
          <p:cNvSpPr/>
          <p:nvPr/>
        </p:nvSpPr>
        <p:spPr>
          <a:xfrm>
            <a:off x="2552226" y="4146706"/>
            <a:ext cx="2329951" cy="5686172"/>
          </a:xfrm>
          <a:prstGeom prst="rect">
            <a:avLst/>
          </a:prstGeom>
          <a:noFill/>
        </p:spPr>
        <p:txBody>
          <a:bodyPr wrap="square">
            <a:spAutoFit/>
          </a:bodyPr>
          <a:lstStyle/>
          <a:p>
            <a:r>
              <a:rPr lang="en-US" sz="1400" b="1" dirty="0">
                <a:effectLst/>
                <a:ea typeface="Calibri" panose="020F0502020204030204" pitchFamily="34" charset="0"/>
                <a:cs typeface="Times New Roman" panose="02020603050405020304" pitchFamily="18" charset="0"/>
              </a:rPr>
              <a:t>Application Deadline</a:t>
            </a:r>
            <a:r>
              <a:rPr lang="en-US" sz="1400" dirty="0">
                <a:effectLst/>
                <a:ea typeface="Calibri" panose="020F0502020204030204" pitchFamily="34" charset="0"/>
                <a:cs typeface="Times New Roman" panose="02020603050405020304" pitchFamily="18" charset="0"/>
              </a:rPr>
              <a:t>:</a:t>
            </a:r>
          </a:p>
          <a:p>
            <a:r>
              <a:rPr lang="en-US" sz="1250" dirty="0">
                <a:ea typeface="Calibri" panose="020F0502020204030204" pitchFamily="34" charset="0"/>
                <a:cs typeface="Times New Roman" panose="02020603050405020304" pitchFamily="18" charset="0"/>
              </a:rPr>
              <a:t>Tuesday, July 3, 2018</a:t>
            </a:r>
          </a:p>
          <a:p>
            <a:r>
              <a:rPr lang="en-US" sz="1250" dirty="0">
                <a:effectLst/>
                <a:ea typeface="Calibri" panose="020F0502020204030204" pitchFamily="34" charset="0"/>
                <a:cs typeface="Times New Roman" panose="02020603050405020304" pitchFamily="18" charset="0"/>
              </a:rPr>
              <a:t>12:00 Noon, U.S. Eastern Time</a:t>
            </a:r>
          </a:p>
          <a:p>
            <a:endParaRPr lang="en-US" sz="800" dirty="0">
              <a:ea typeface="Calibri" panose="020F0502020204030204" pitchFamily="34" charset="0"/>
              <a:cs typeface="Times New Roman" panose="02020603050405020304" pitchFamily="18" charset="0"/>
            </a:endParaRPr>
          </a:p>
          <a:p>
            <a:r>
              <a:rPr lang="en-US" sz="1400" b="1" dirty="0">
                <a:effectLst/>
                <a:ea typeface="Calibri" panose="020F0502020204030204" pitchFamily="34" charset="0"/>
                <a:cs typeface="Times New Roman" panose="02020603050405020304" pitchFamily="18" charset="0"/>
              </a:rPr>
              <a:t>Award Amount:</a:t>
            </a:r>
          </a:p>
          <a:p>
            <a:r>
              <a:rPr lang="en-US" sz="1250" dirty="0">
                <a:ea typeface="Calibri" panose="020F0502020204030204" pitchFamily="34" charset="0"/>
                <a:cs typeface="Times New Roman" panose="02020603050405020304" pitchFamily="18" charset="0"/>
              </a:rPr>
              <a:t>Two-year Awards of $90,000</a:t>
            </a:r>
          </a:p>
          <a:p>
            <a:r>
              <a:rPr lang="en-US" sz="1250" dirty="0">
                <a:ea typeface="Calibri" panose="020F0502020204030204" pitchFamily="34" charset="0"/>
                <a:cs typeface="Times New Roman" panose="02020603050405020304" pitchFamily="18" charset="0"/>
              </a:rPr>
              <a:t>($45,000 per year)</a:t>
            </a:r>
          </a:p>
          <a:p>
            <a:endParaRPr lang="en-US" sz="800" dirty="0">
              <a:ea typeface="Calibri" panose="020F0502020204030204" pitchFamily="34" charset="0"/>
              <a:cs typeface="Times New Roman" panose="02020603050405020304" pitchFamily="18" charset="0"/>
            </a:endParaRPr>
          </a:p>
          <a:p>
            <a:r>
              <a:rPr lang="en-US" sz="1400" b="1" dirty="0">
                <a:ea typeface="Calibri" panose="020F0502020204030204" pitchFamily="34" charset="0"/>
                <a:cs typeface="Times New Roman" panose="02020603050405020304" pitchFamily="18" charset="0"/>
              </a:rPr>
              <a:t>Funding Period:</a:t>
            </a:r>
          </a:p>
          <a:p>
            <a:r>
              <a:rPr lang="en-US" sz="1250" dirty="0">
                <a:ea typeface="Calibri" panose="020F0502020204030204" pitchFamily="34" charset="0"/>
                <a:cs typeface="Times New Roman" panose="02020603050405020304" pitchFamily="18" charset="0"/>
              </a:rPr>
              <a:t>2/1/2019 – 1/31/2021</a:t>
            </a:r>
            <a:endParaRPr lang="en-US" sz="1400" dirty="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182563" algn="l"/>
              </a:tabLst>
            </a:pPr>
            <a:endParaRPr lang="en-US" altLang="en-US" sz="800" b="1" dirty="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82563" algn="l"/>
              </a:tabLst>
            </a:pPr>
            <a:r>
              <a:rPr lang="en-US" altLang="en-US" sz="1400" b="1" dirty="0">
                <a:ea typeface="Times New Roman" panose="02020603050405020304" pitchFamily="18" charset="0"/>
                <a:cs typeface="Times New Roman" panose="02020603050405020304" pitchFamily="18" charset="0"/>
              </a:rPr>
              <a:t>Application Materials:</a:t>
            </a:r>
          </a:p>
          <a:p>
            <a:pPr lvl="0" eaLnBrk="0" fontAlgn="base" hangingPunct="0">
              <a:spcBef>
                <a:spcPct val="0"/>
              </a:spcBef>
              <a:spcAft>
                <a:spcPct val="0"/>
              </a:spcAft>
              <a:tabLst>
                <a:tab pos="182563" algn="l"/>
              </a:tabLst>
            </a:pPr>
            <a:r>
              <a:rPr lang="en-US" altLang="en-US" sz="1250" dirty="0">
                <a:ea typeface="Times New Roman" panose="02020603050405020304" pitchFamily="18" charset="0"/>
                <a:cs typeface="Times New Roman" panose="02020603050405020304" pitchFamily="18" charset="0"/>
                <a:hlinkClick r:id="rId3"/>
              </a:rPr>
              <a:t>www.hria.org/tmf/Patterson</a:t>
            </a:r>
            <a:r>
              <a:rPr lang="en-US" altLang="en-US" sz="1250" dirty="0">
                <a:ea typeface="Times New Roman" panose="02020603050405020304" pitchFamily="18" charset="0"/>
                <a:cs typeface="Times New Roman" panose="02020603050405020304" pitchFamily="18" charset="0"/>
              </a:rPr>
              <a:t> </a:t>
            </a:r>
          </a:p>
          <a:p>
            <a:pPr lvl="0" eaLnBrk="0" fontAlgn="base" hangingPunct="0">
              <a:spcBef>
                <a:spcPct val="0"/>
              </a:spcBef>
              <a:spcAft>
                <a:spcPct val="0"/>
              </a:spcAft>
              <a:tabLst>
                <a:tab pos="182563" algn="l"/>
              </a:tabLst>
            </a:pPr>
            <a:endParaRPr lang="en-US" altLang="en-US" sz="800" dirty="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82563" algn="l"/>
              </a:tabLst>
            </a:pPr>
            <a:r>
              <a:rPr lang="en-US" altLang="en-US" sz="1400" b="1" dirty="0">
                <a:ea typeface="Times New Roman" panose="02020603050405020304" pitchFamily="18" charset="0"/>
                <a:cs typeface="Times New Roman" panose="02020603050405020304" pitchFamily="18" charset="0"/>
              </a:rPr>
              <a:t>Questions:</a:t>
            </a:r>
          </a:p>
          <a:p>
            <a:pPr lvl="0" eaLnBrk="0" fontAlgn="base" hangingPunct="0">
              <a:spcBef>
                <a:spcPct val="0"/>
              </a:spcBef>
              <a:spcAft>
                <a:spcPct val="0"/>
              </a:spcAft>
              <a:tabLst>
                <a:tab pos="182563" algn="l"/>
              </a:tabLst>
            </a:pPr>
            <a:r>
              <a:rPr lang="en-US" altLang="en-US" sz="1250" dirty="0">
                <a:ea typeface="Times New Roman" panose="02020603050405020304" pitchFamily="18" charset="0"/>
                <a:cs typeface="Times New Roman" panose="02020603050405020304" pitchFamily="18" charset="0"/>
              </a:rPr>
              <a:t>Charlene Mancusi</a:t>
            </a:r>
          </a:p>
          <a:p>
            <a:pPr lvl="0" eaLnBrk="0" fontAlgn="base" hangingPunct="0">
              <a:spcBef>
                <a:spcPct val="0"/>
              </a:spcBef>
              <a:spcAft>
                <a:spcPct val="0"/>
              </a:spcAft>
              <a:tabLst>
                <a:tab pos="182563" algn="l"/>
              </a:tabLst>
            </a:pPr>
            <a:r>
              <a:rPr lang="en-US" altLang="en-US" sz="1250" dirty="0">
                <a:ea typeface="Times New Roman" panose="02020603050405020304" pitchFamily="18" charset="0"/>
                <a:cs typeface="Times New Roman" panose="02020603050405020304" pitchFamily="18" charset="0"/>
              </a:rPr>
              <a:t>Grants Officer</a:t>
            </a:r>
          </a:p>
          <a:p>
            <a:pPr lvl="0" eaLnBrk="0" fontAlgn="base" hangingPunct="0">
              <a:spcBef>
                <a:spcPct val="0"/>
              </a:spcBef>
              <a:spcAft>
                <a:spcPct val="0"/>
              </a:spcAft>
              <a:tabLst>
                <a:tab pos="182563" algn="l"/>
              </a:tabLst>
            </a:pPr>
            <a:r>
              <a:rPr lang="en-US" altLang="en-US" sz="1250" dirty="0">
                <a:ea typeface="Times New Roman" panose="02020603050405020304" pitchFamily="18" charset="0"/>
                <a:cs typeface="Times New Roman" panose="02020603050405020304" pitchFamily="18" charset="0"/>
                <a:hlinkClick r:id="rId4"/>
              </a:rPr>
              <a:t>CMancusi@hria.org</a:t>
            </a:r>
            <a:r>
              <a:rPr lang="en-US" altLang="en-US" sz="1250" dirty="0">
                <a:ea typeface="Times New Roman" panose="02020603050405020304" pitchFamily="18" charset="0"/>
                <a:cs typeface="Times New Roman" panose="02020603050405020304" pitchFamily="18" charset="0"/>
              </a:rPr>
              <a:t> </a:t>
            </a:r>
          </a:p>
          <a:p>
            <a:pPr lvl="0" eaLnBrk="0" fontAlgn="base" hangingPunct="0">
              <a:spcBef>
                <a:spcPct val="0"/>
              </a:spcBef>
              <a:spcAft>
                <a:spcPct val="0"/>
              </a:spcAft>
              <a:tabLst>
                <a:tab pos="182563" algn="l"/>
              </a:tabLst>
            </a:pPr>
            <a:r>
              <a:rPr lang="en-US" altLang="en-US" sz="1250" dirty="0">
                <a:ea typeface="Times New Roman" panose="02020603050405020304" pitchFamily="18" charset="0"/>
                <a:cs typeface="Times New Roman" panose="02020603050405020304" pitchFamily="18" charset="0"/>
              </a:rPr>
              <a:t>617-279-2230</a:t>
            </a:r>
          </a:p>
          <a:p>
            <a:endParaRPr lang="en-US" sz="1250" dirty="0">
              <a:ea typeface="Calibri" panose="020F0502020204030204" pitchFamily="34" charset="0"/>
              <a:cs typeface="Times New Roman" panose="02020603050405020304" pitchFamily="18" charset="0"/>
            </a:endParaRPr>
          </a:p>
          <a:p>
            <a:r>
              <a:rPr lang="en-US" sz="1250" dirty="0">
                <a:solidFill>
                  <a:srgbClr val="000000"/>
                </a:solidFill>
                <a:ea typeface="Calibri" panose="020F0502020204030204" pitchFamily="34" charset="0"/>
                <a:cs typeface="Times New Roman" panose="02020603050405020304" pitchFamily="18" charset="0"/>
              </a:rPr>
              <a:t>Proposals focused on understanding cancer and improving its treatment are highly encouraged and are eligible for support through additional funds provided by the </a:t>
            </a:r>
            <a:r>
              <a:rPr lang="en-US" sz="1250" b="1" dirty="0">
                <a:solidFill>
                  <a:srgbClr val="000000"/>
                </a:solidFill>
                <a:ea typeface="Calibri" panose="020F0502020204030204" pitchFamily="34" charset="0"/>
                <a:cs typeface="Times New Roman" panose="02020603050405020304" pitchFamily="18" charset="0"/>
              </a:rPr>
              <a:t>William O. </a:t>
            </a:r>
            <a:r>
              <a:rPr lang="en-US" sz="1250" b="1" dirty="0" err="1">
                <a:solidFill>
                  <a:srgbClr val="000000"/>
                </a:solidFill>
                <a:ea typeface="Calibri" panose="020F0502020204030204" pitchFamily="34" charset="0"/>
                <a:cs typeface="Times New Roman" panose="02020603050405020304" pitchFamily="18" charset="0"/>
              </a:rPr>
              <a:t>Seery</a:t>
            </a:r>
            <a:r>
              <a:rPr lang="en-US" sz="1250" b="1" dirty="0">
                <a:solidFill>
                  <a:srgbClr val="000000"/>
                </a:solidFill>
                <a:ea typeface="Calibri" panose="020F0502020204030204" pitchFamily="34" charset="0"/>
                <a:cs typeface="Times New Roman" panose="02020603050405020304" pitchFamily="18" charset="0"/>
              </a:rPr>
              <a:t> Foundation</a:t>
            </a:r>
            <a:r>
              <a:rPr lang="en-US" sz="1250" dirty="0">
                <a:solidFill>
                  <a:srgbClr val="000000"/>
                </a:solidFill>
                <a:ea typeface="Calibri" panose="020F0502020204030204" pitchFamily="34" charset="0"/>
                <a:cs typeface="Times New Roman" panose="02020603050405020304" pitchFamily="18" charset="0"/>
              </a:rPr>
              <a:t>.</a:t>
            </a:r>
            <a:endParaRPr lang="en-US" sz="1250" dirty="0">
              <a:ea typeface="Calibri" panose="020F0502020204030204" pitchFamily="34" charset="0"/>
              <a:cs typeface="Calibri" panose="020F0502020204030204" pitchFamily="34" charset="0"/>
            </a:endParaRPr>
          </a:p>
          <a:p>
            <a:pPr eaLnBrk="0" fontAlgn="base" hangingPunct="0">
              <a:spcBef>
                <a:spcPct val="0"/>
              </a:spcBef>
              <a:spcAft>
                <a:spcPct val="0"/>
              </a:spcAft>
              <a:tabLst>
                <a:tab pos="182563" algn="l"/>
              </a:tabLst>
            </a:pPr>
            <a:r>
              <a:rPr lang="en-US" altLang="en-US" sz="1200" dirty="0">
                <a:ea typeface="Times New Roman" panose="02020603050405020304" pitchFamily="18" charset="0"/>
                <a:cs typeface="Times New Roman" panose="02020603050405020304" pitchFamily="18" charset="0"/>
              </a:rPr>
              <a:t>.</a:t>
            </a:r>
          </a:p>
          <a:p>
            <a:pPr lvl="0" eaLnBrk="0" fontAlgn="base" hangingPunct="0">
              <a:spcBef>
                <a:spcPct val="0"/>
              </a:spcBef>
              <a:spcAft>
                <a:spcPct val="0"/>
              </a:spcAft>
              <a:tabLst>
                <a:tab pos="182563" algn="l"/>
              </a:tabLst>
            </a:pPr>
            <a:endParaRPr lang="en-US" altLang="en-US" sz="1200" dirty="0">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3556000" y="9366019"/>
            <a:ext cx="4216400" cy="430887"/>
          </a:xfrm>
          <a:prstGeom prst="rect">
            <a:avLst/>
          </a:prstGeom>
          <a:noFill/>
        </p:spPr>
        <p:txBody>
          <a:bodyPr wrap="square" rtlCol="0">
            <a:spAutoFit/>
          </a:bodyPr>
          <a:lstStyle/>
          <a:p>
            <a:r>
              <a:rPr lang="en-US" sz="1050" i="1" dirty="0">
                <a:cs typeface="Times New Roman" pitchFamily="18" charset="0"/>
              </a:rPr>
              <a:t>The Patterson Trust Awards Program is managed by </a:t>
            </a:r>
          </a:p>
          <a:p>
            <a:r>
              <a:rPr lang="en-US" sz="1050" i="1" dirty="0">
                <a:cs typeface="Times New Roman" pitchFamily="18" charset="0"/>
              </a:rPr>
              <a:t>The Medical Foundation at Health Resources in Action, Boston, MA</a:t>
            </a:r>
          </a:p>
        </p:txBody>
      </p:sp>
      <p:graphicFrame>
        <p:nvGraphicFramePr>
          <p:cNvPr id="10" name="Object 9"/>
          <p:cNvGraphicFramePr>
            <a:graphicFrameLocks noChangeAspect="1"/>
          </p:cNvGraphicFramePr>
          <p:nvPr>
            <p:extLst>
              <p:ext uri="{D42A27DB-BD31-4B8C-83A1-F6EECF244321}">
                <p14:modId xmlns:p14="http://schemas.microsoft.com/office/powerpoint/2010/main" val="432647783"/>
              </p:ext>
            </p:extLst>
          </p:nvPr>
        </p:nvGraphicFramePr>
        <p:xfrm>
          <a:off x="5320558" y="1392146"/>
          <a:ext cx="2282389" cy="2108537"/>
        </p:xfrm>
        <a:graphic>
          <a:graphicData uri="http://schemas.openxmlformats.org/presentationml/2006/ole">
            <mc:AlternateContent xmlns:mc="http://schemas.openxmlformats.org/markup-compatibility/2006">
              <mc:Choice xmlns:v="urn:schemas-microsoft-com:vml" Requires="v">
                <p:oleObj spid="_x0000_s1120" name="Image" r:id="rId5" imgW="23834880" imgH="23834880" progId="Photoshop.Image.12">
                  <p:embed/>
                </p:oleObj>
              </mc:Choice>
              <mc:Fallback>
                <p:oleObj name="Image" r:id="rId5" imgW="23834880" imgH="23834880" progId="Photoshop.Image.12">
                  <p:embed/>
                  <p:pic>
                    <p:nvPicPr>
                      <p:cNvPr id="0" name=""/>
                      <p:cNvPicPr/>
                      <p:nvPr/>
                    </p:nvPicPr>
                    <p:blipFill>
                      <a:blip r:embed="rId6"/>
                      <a:stretch>
                        <a:fillRect/>
                      </a:stretch>
                    </p:blipFill>
                    <p:spPr>
                      <a:xfrm>
                        <a:off x="5320558" y="1392146"/>
                        <a:ext cx="2282389" cy="2108537"/>
                      </a:xfrm>
                      <a:prstGeom prst="rect">
                        <a:avLst/>
                      </a:prstGeom>
                      <a:ln w="50800">
                        <a:solidFill>
                          <a:schemeClr val="tx1"/>
                        </a:solidFill>
                        <a:miter lim="800000"/>
                      </a:ln>
                    </p:spPr>
                  </p:pic>
                </p:oleObj>
              </mc:Fallback>
            </mc:AlternateContent>
          </a:graphicData>
        </a:graphic>
      </p:graphicFrame>
      <p:sp>
        <p:nvSpPr>
          <p:cNvPr id="2" name="Title 1"/>
          <p:cNvSpPr>
            <a:spLocks noGrp="1"/>
          </p:cNvSpPr>
          <p:nvPr>
            <p:ph type="ctrTitle"/>
          </p:nvPr>
        </p:nvSpPr>
        <p:spPr>
          <a:xfrm>
            <a:off x="2054598" y="196557"/>
            <a:ext cx="5773860" cy="1262238"/>
          </a:xfrm>
          <a:noFill/>
        </p:spPr>
        <p:txBody>
          <a:bodyPr>
            <a:normAutofit fontScale="90000"/>
          </a:bodyPr>
          <a:lstStyle/>
          <a:p>
            <a:pPr>
              <a:spcAft>
                <a:spcPts val="1200"/>
              </a:spcAft>
            </a:pPr>
            <a:r>
              <a:rPr lang="en-US" sz="1800" b="1" dirty="0">
                <a:latin typeface="Calibri" panose="020F0502020204030204" pitchFamily="34" charset="0"/>
              </a:rPr>
              <a:t>Robert E. Leet and Clara Guthrie Patterson Trust </a:t>
            </a:r>
            <a:br>
              <a:rPr lang="en-US" sz="1800" b="1" dirty="0">
                <a:latin typeface="Calibri" panose="020F0502020204030204" pitchFamily="34" charset="0"/>
              </a:rPr>
            </a:br>
            <a:r>
              <a:rPr lang="en-US" sz="1800" b="1" dirty="0">
                <a:latin typeface="Calibri" panose="020F0502020204030204" pitchFamily="34" charset="0"/>
              </a:rPr>
              <a:t>Mentored Research Award</a:t>
            </a:r>
            <a:br>
              <a:rPr lang="en-US" sz="1800" b="1" dirty="0">
                <a:latin typeface="Calibri" panose="020F0502020204030204" pitchFamily="34" charset="0"/>
              </a:rPr>
            </a:br>
            <a:r>
              <a:rPr lang="en-US" sz="1800" b="1" dirty="0">
                <a:latin typeface="Calibri" panose="020F0502020204030204" pitchFamily="34" charset="0"/>
              </a:rPr>
              <a:t>Clinical, Health Services and Policy Research</a:t>
            </a:r>
            <a:br>
              <a:rPr lang="en-US" sz="1800" b="1" dirty="0">
                <a:latin typeface="Calibri" panose="020F0502020204030204" pitchFamily="34" charset="0"/>
              </a:rPr>
            </a:br>
            <a:br>
              <a:rPr lang="en-US" sz="1400" b="1" dirty="0">
                <a:latin typeface="Calibri" panose="020F0502020204030204" pitchFamily="34" charset="0"/>
              </a:rPr>
            </a:br>
            <a:r>
              <a:rPr lang="en-US" sz="1500" b="1" dirty="0">
                <a:latin typeface="Calibri" panose="020F0502020204030204" pitchFamily="34" charset="0"/>
              </a:rPr>
              <a:t>Bank of America, N.A., Trustee</a:t>
            </a:r>
            <a:br>
              <a:rPr lang="en-US" sz="1800" b="1" dirty="0">
                <a:latin typeface="Calibri" panose="020F0502020204030204" pitchFamily="34" charset="0"/>
              </a:rPr>
            </a:br>
            <a:endParaRPr lang="en-US" sz="1050" b="1" dirty="0">
              <a:latin typeface="Calibri" panose="020F0502020204030204" pitchFamily="34" charset="0"/>
            </a:endParaRPr>
          </a:p>
        </p:txBody>
      </p:sp>
      <p:cxnSp>
        <p:nvCxnSpPr>
          <p:cNvPr id="17" name="Straight Connector 16"/>
          <p:cNvCxnSpPr/>
          <p:nvPr/>
        </p:nvCxnSpPr>
        <p:spPr>
          <a:xfrm>
            <a:off x="2460937" y="964273"/>
            <a:ext cx="4891571" cy="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029198" y="4163843"/>
            <a:ext cx="2595688" cy="5416868"/>
          </a:xfrm>
          <a:prstGeom prst="rect">
            <a:avLst/>
          </a:prstGeom>
        </p:spPr>
        <p:txBody>
          <a:bodyPr wrap="square">
            <a:spAutoFit/>
          </a:bodyPr>
          <a:lstStyle/>
          <a:p>
            <a:r>
              <a:rPr lang="en-US" sz="1400" b="1" dirty="0">
                <a:ea typeface="Calibri" panose="020F0502020204030204" pitchFamily="34" charset="0"/>
                <a:cs typeface="Times New Roman" panose="02020603050405020304" pitchFamily="18" charset="0"/>
              </a:rPr>
              <a:t>Eligibility:</a:t>
            </a:r>
          </a:p>
          <a:p>
            <a:pPr marL="285750" lvl="0" indent="-285750" eaLnBrk="0" fontAlgn="base" hangingPunct="0">
              <a:spcBef>
                <a:spcPct val="0"/>
              </a:spcBef>
              <a:spcAft>
                <a:spcPct val="0"/>
              </a:spcAft>
              <a:buFont typeface="Arial" panose="020B0604020202020204" pitchFamily="34" charset="0"/>
              <a:buChar char="•"/>
              <a:tabLst>
                <a:tab pos="182563" algn="l"/>
              </a:tabLst>
            </a:pPr>
            <a:r>
              <a:rPr lang="en-US" altLang="en-US" sz="1250" dirty="0">
                <a:ea typeface="Times New Roman" panose="02020603050405020304" pitchFamily="18" charset="0"/>
                <a:cs typeface="Times New Roman" panose="02020603050405020304" pitchFamily="18" charset="0"/>
              </a:rPr>
              <a:t>Work in a non-profit academic, medical or research institution in the states of Connecticut, New Jersey or Rhode Island</a:t>
            </a:r>
          </a:p>
          <a:p>
            <a:pPr lvl="0" eaLnBrk="0" fontAlgn="base" hangingPunct="0">
              <a:spcBef>
                <a:spcPct val="0"/>
              </a:spcBef>
              <a:spcAft>
                <a:spcPct val="0"/>
              </a:spcAft>
              <a:tabLst>
                <a:tab pos="182563" algn="l"/>
              </a:tabLst>
            </a:pPr>
            <a:endParaRPr lang="en-US" altLang="en-US" sz="800" dirty="0">
              <a:ea typeface="Times New Roman" panose="02020603050405020304" pitchFamily="18"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tabLst>
                <a:tab pos="182563" algn="l"/>
              </a:tabLst>
            </a:pPr>
            <a:r>
              <a:rPr lang="en-US" altLang="en-US" sz="1250" dirty="0">
                <a:ea typeface="Times New Roman" panose="02020603050405020304" pitchFamily="18" charset="0"/>
                <a:cs typeface="Times New Roman" panose="02020603050405020304" pitchFamily="18" charset="0"/>
              </a:rPr>
              <a:t>Be mentored by a senior scientist with an active research program where the Applicant will be conducting research</a:t>
            </a:r>
          </a:p>
          <a:p>
            <a:pPr lvl="0" eaLnBrk="0" fontAlgn="base" hangingPunct="0">
              <a:spcBef>
                <a:spcPct val="0"/>
              </a:spcBef>
              <a:spcAft>
                <a:spcPct val="0"/>
              </a:spcAft>
              <a:tabLst>
                <a:tab pos="182563" algn="l"/>
              </a:tabLst>
            </a:pPr>
            <a:endParaRPr lang="en-US" altLang="en-US" sz="800" dirty="0">
              <a:ea typeface="Times New Roman" panose="02020603050405020304" pitchFamily="18" charset="0"/>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tabLst>
                <a:tab pos="182563" algn="l"/>
              </a:tabLst>
            </a:pPr>
            <a:r>
              <a:rPr lang="en-US" altLang="en-US" sz="1250" dirty="0">
                <a:ea typeface="Times New Roman" panose="02020603050405020304" pitchFamily="18" charset="0"/>
                <a:cs typeface="Times New Roman" panose="02020603050405020304" pitchFamily="18" charset="0"/>
              </a:rPr>
              <a:t>Applicants with clinical responsibilities may have worked no more than five years since completion of training</a:t>
            </a:r>
          </a:p>
          <a:p>
            <a:pPr marL="285750" indent="-285750" eaLnBrk="0" fontAlgn="base" hangingPunct="0">
              <a:spcBef>
                <a:spcPct val="0"/>
              </a:spcBef>
              <a:spcAft>
                <a:spcPct val="0"/>
              </a:spcAft>
              <a:buFont typeface="Arial" panose="020B0604020202020204" pitchFamily="34" charset="0"/>
              <a:buChar char="•"/>
              <a:tabLst>
                <a:tab pos="182563" algn="l"/>
              </a:tabLst>
            </a:pPr>
            <a:endParaRPr lang="en-US" altLang="en-US" sz="800" dirty="0">
              <a:ea typeface="Times New Roman" panose="02020603050405020304" pitchFamily="18" charset="0"/>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tabLst>
                <a:tab pos="182563" algn="l"/>
              </a:tabLst>
            </a:pPr>
            <a:r>
              <a:rPr lang="en-US" altLang="en-US" sz="1250" dirty="0">
                <a:ea typeface="Times New Roman" panose="02020603050405020304" pitchFamily="18" charset="0"/>
                <a:cs typeface="Times New Roman" panose="02020603050405020304" pitchFamily="18" charset="0"/>
              </a:rPr>
              <a:t>Applicants without clinical responsibilities must have a minimum of three years but no more than six years of full-time postdoctoral research</a:t>
            </a:r>
          </a:p>
          <a:p>
            <a:pPr marL="285750" indent="-285750" eaLnBrk="0" fontAlgn="base" hangingPunct="0">
              <a:spcBef>
                <a:spcPct val="0"/>
              </a:spcBef>
              <a:spcAft>
                <a:spcPct val="0"/>
              </a:spcAft>
              <a:buFont typeface="Arial" panose="020B0604020202020204" pitchFamily="34" charset="0"/>
              <a:buChar char="•"/>
              <a:tabLst>
                <a:tab pos="182563" algn="l"/>
              </a:tabLst>
            </a:pPr>
            <a:endParaRPr lang="en-US" altLang="en-US" sz="800" dirty="0">
              <a:ea typeface="Times New Roman" panose="02020603050405020304" pitchFamily="18" charset="0"/>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tabLst>
                <a:tab pos="182563" algn="l"/>
              </a:tabLst>
            </a:pPr>
            <a:r>
              <a:rPr lang="en-US" altLang="en-US" sz="1250" dirty="0">
                <a:ea typeface="Times New Roman" panose="02020603050405020304" pitchFamily="18" charset="0"/>
                <a:cs typeface="Times New Roman" panose="02020603050405020304" pitchFamily="18" charset="0"/>
              </a:rPr>
              <a:t>Some concurrent funding is permitted (see Guidelines)</a:t>
            </a:r>
          </a:p>
          <a:p>
            <a:pPr eaLnBrk="0" fontAlgn="base" hangingPunct="0">
              <a:spcBef>
                <a:spcPct val="0"/>
              </a:spcBef>
              <a:spcAft>
                <a:spcPct val="0"/>
              </a:spcAft>
              <a:tabLst>
                <a:tab pos="182563" algn="l"/>
              </a:tabLst>
            </a:pPr>
            <a:endParaRPr lang="en-US" altLang="en-US" sz="800" dirty="0">
              <a:ea typeface="Times New Roman" panose="02020603050405020304" pitchFamily="18" charset="0"/>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tabLst>
                <a:tab pos="182563" algn="l"/>
              </a:tabLst>
            </a:pPr>
            <a:r>
              <a:rPr lang="en-US" altLang="en-US" sz="1250" dirty="0">
                <a:ea typeface="Times New Roman" panose="02020603050405020304" pitchFamily="18" charset="0"/>
                <a:cs typeface="Times New Roman" panose="02020603050405020304" pitchFamily="18" charset="0"/>
              </a:rPr>
              <a:t>U.S. citizenship or visa documentation is not required</a:t>
            </a:r>
          </a:p>
          <a:p>
            <a:pPr marL="285750" indent="-285750" eaLnBrk="0" fontAlgn="base" hangingPunct="0">
              <a:spcBef>
                <a:spcPct val="0"/>
              </a:spcBef>
              <a:spcAft>
                <a:spcPct val="0"/>
              </a:spcAft>
              <a:buFont typeface="Arial" panose="020B0604020202020204" pitchFamily="34" charset="0"/>
              <a:buChar char="•"/>
              <a:tabLst>
                <a:tab pos="182563" algn="l"/>
              </a:tabLst>
            </a:pPr>
            <a:endParaRPr lang="en-US" altLang="en-US" sz="1250" dirty="0">
              <a:ea typeface="Times New Roman" panose="02020603050405020304" pitchFamily="18" charset="0"/>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tabLst>
                <a:tab pos="182563" algn="l"/>
              </a:tabLst>
            </a:pPr>
            <a:endParaRPr lang="en-US" altLang="en-US" sz="1250" dirty="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326" y="455823"/>
            <a:ext cx="1619989" cy="634942"/>
          </a:xfrm>
          <a:prstGeom prst="rect">
            <a:avLst/>
          </a:prstGeom>
        </p:spPr>
      </p:pic>
      <p:pic>
        <p:nvPicPr>
          <p:cNvPr id="32" name="Picture 31"/>
          <p:cNvPicPr>
            <a:picLocks noChangeAspect="1"/>
          </p:cNvPicPr>
          <p:nvPr/>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639715" y="1387416"/>
            <a:ext cx="1680843" cy="2132449"/>
          </a:xfrm>
          <a:prstGeom prst="rect">
            <a:avLst/>
          </a:prstGeom>
          <a:ln w="50800">
            <a:solidFill>
              <a:schemeClr val="tx1"/>
            </a:solidFill>
            <a:miter lim="800000"/>
          </a:ln>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130" y="9344668"/>
            <a:ext cx="2253044" cy="563261"/>
          </a:xfrm>
          <a:prstGeom prst="rect">
            <a:avLst/>
          </a:prstGeom>
        </p:spPr>
      </p:pic>
      <p:cxnSp>
        <p:nvCxnSpPr>
          <p:cNvPr id="38" name="Straight Connector 37"/>
          <p:cNvCxnSpPr/>
          <p:nvPr/>
        </p:nvCxnSpPr>
        <p:spPr>
          <a:xfrm>
            <a:off x="2460937" y="4163843"/>
            <a:ext cx="0" cy="49947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b="5279"/>
          <a:stretch/>
        </p:blipFill>
        <p:spPr>
          <a:xfrm>
            <a:off x="199985" y="1389776"/>
            <a:ext cx="3386495" cy="2118421"/>
          </a:xfrm>
          <a:prstGeom prst="rect">
            <a:avLst/>
          </a:prstGeom>
          <a:ln w="50800">
            <a:solidFill>
              <a:schemeClr val="tx1"/>
            </a:solidFill>
          </a:ln>
        </p:spPr>
      </p:pic>
      <p:cxnSp>
        <p:nvCxnSpPr>
          <p:cNvPr id="28" name="Straight Connector 27"/>
          <p:cNvCxnSpPr/>
          <p:nvPr/>
        </p:nvCxnSpPr>
        <p:spPr>
          <a:xfrm>
            <a:off x="4919817" y="4179763"/>
            <a:ext cx="0" cy="49947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8297" y="3525306"/>
            <a:ext cx="7456589" cy="528038"/>
          </a:xfrm>
          <a:prstGeom prst="rect">
            <a:avLst/>
          </a:prstGeom>
          <a:solidFill>
            <a:schemeClr val="accent4">
              <a:lumMod val="20000"/>
              <a:lumOff val="80000"/>
            </a:schemeClr>
          </a:solidFill>
          <a:ln w="50800" cap="sq" cmpd="sng">
            <a:solidFill>
              <a:schemeClr val="tx1"/>
            </a:solidFill>
            <a:miter lim="800000"/>
          </a:ln>
        </p:spPr>
        <p:txBody>
          <a:bodyPr wrap="square" rtlCol="0" anchor="ctr" anchorCtr="0">
            <a:noAutofit/>
          </a:bodyPr>
          <a:lstStyle/>
          <a:p>
            <a:pPr algn="ctr"/>
            <a:r>
              <a:rPr lang="en-US" sz="1500" b="1" dirty="0"/>
              <a:t>Announcing the February 2019 Grant Cycle</a:t>
            </a:r>
          </a:p>
        </p:txBody>
      </p:sp>
    </p:spTree>
    <p:extLst>
      <p:ext uri="{BB962C8B-B14F-4D97-AF65-F5344CB8AC3E}">
        <p14:creationId xmlns:p14="http://schemas.microsoft.com/office/powerpoint/2010/main" val="26754224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1028</TotalTime>
  <Words>254</Words>
  <Application>Microsoft Office PowerPoint</Application>
  <PresentationFormat>Custom</PresentationFormat>
  <Paragraphs>43</Paragraphs>
  <Slides>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Calibri</vt:lpstr>
      <vt:lpstr>Calibri Light</vt:lpstr>
      <vt:lpstr>Palatino Linotype</vt:lpstr>
      <vt:lpstr>Times New Roman</vt:lpstr>
      <vt:lpstr>Office Theme</vt:lpstr>
      <vt:lpstr>Image</vt:lpstr>
      <vt:lpstr>Robert E. Leet and Clara Guthrie Patterson Trust  Mentored Research Award Clinical, Health Services and Policy Research  Bank of America, N.A., Trustee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 E. Leet and Clara Guthrie Patterson Trust Awards Program in Clinical Research U.S. Trust, Bank of America, Trustee</dc:title>
  <dc:creator>Linley Nykiel-Bub</dc:creator>
  <cp:lastModifiedBy>Charlene Mancusi</cp:lastModifiedBy>
  <cp:revision>80</cp:revision>
  <cp:lastPrinted>2018-01-19T17:13:55Z</cp:lastPrinted>
  <dcterms:created xsi:type="dcterms:W3CDTF">2014-05-28T13:41:58Z</dcterms:created>
  <dcterms:modified xsi:type="dcterms:W3CDTF">2018-04-13T15:43:18Z</dcterms:modified>
</cp:coreProperties>
</file>