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59_E9ACC8F7.xml" ContentType="application/vnd.ms-powerpoint.comments+xml"/>
  <Override PartName="/ppt/comments/modernComment_15B_74E41E3F.xml" ContentType="application/vnd.ms-powerpoint.comments+xml"/>
  <Override PartName="/ppt/comments/modernComment_155_24F852E.xml" ContentType="application/vnd.ms-powerpoint.comments+xml"/>
  <Override PartName="/ppt/comments/modernComment_158_74DFF192.xml" ContentType="application/vnd.ms-powerpoint.comments+xml"/>
  <Override PartName="/ppt/comments/modernComment_15D_90DF24F2.xml" ContentType="application/vnd.ms-powerpoint.comments+xml"/>
  <Override PartName="/ppt/comments/modernComment_15F_2A1D2A7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59" r:id="rId4"/>
    <p:sldMasterId id="2147483769" r:id="rId5"/>
    <p:sldMasterId id="2147483779" r:id="rId6"/>
    <p:sldMasterId id="2147483793" r:id="rId7"/>
    <p:sldMasterId id="2147483952" r:id="rId8"/>
    <p:sldMasterId id="2147483974" r:id="rId9"/>
    <p:sldMasterId id="2147483996" r:id="rId10"/>
    <p:sldMasterId id="2147484018" r:id="rId11"/>
  </p:sldMasterIdLst>
  <p:notesMasterIdLst>
    <p:notesMasterId r:id="rId24"/>
  </p:notesMasterIdLst>
  <p:handoutMasterIdLst>
    <p:handoutMasterId r:id="rId25"/>
  </p:handoutMasterIdLst>
  <p:sldIdLst>
    <p:sldId id="586" r:id="rId12"/>
    <p:sldId id="340" r:id="rId13"/>
    <p:sldId id="345" r:id="rId14"/>
    <p:sldId id="347" r:id="rId15"/>
    <p:sldId id="341" r:id="rId16"/>
    <p:sldId id="344" r:id="rId17"/>
    <p:sldId id="349" r:id="rId18"/>
    <p:sldId id="350" r:id="rId19"/>
    <p:sldId id="351" r:id="rId20"/>
    <p:sldId id="352" r:id="rId21"/>
    <p:sldId id="588" r:id="rId22"/>
    <p:sldId id="587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1">
          <p15:clr>
            <a:srgbClr val="A4A3A4"/>
          </p15:clr>
        </p15:guide>
        <p15:guide id="2" orient="horz" pos="413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orient="horz" pos="1054">
          <p15:clr>
            <a:srgbClr val="A4A3A4"/>
          </p15:clr>
        </p15:guide>
        <p15:guide id="5" orient="horz" pos="763">
          <p15:clr>
            <a:srgbClr val="A4A3A4"/>
          </p15:clr>
        </p15:guide>
        <p15:guide id="6" orient="horz" pos="333">
          <p15:clr>
            <a:srgbClr val="A4A3A4"/>
          </p15:clr>
        </p15:guide>
        <p15:guide id="7" pos="310">
          <p15:clr>
            <a:srgbClr val="A4A3A4"/>
          </p15:clr>
        </p15:guide>
        <p15:guide id="8" pos="2023">
          <p15:clr>
            <a:srgbClr val="A4A3A4"/>
          </p15:clr>
        </p15:guide>
        <p15:guide id="9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5F2E2C-64FD-810A-563B-33F7EB288DF3}" name="Michael Crawford" initials="MC" userId="S::mcrawford_spitfirestrategies.com#ext#@rwjf.onmicrosoft.com::7160d1a8-31b0-4579-a8f3-a59a02086969" providerId="AD"/>
  <p188:author id="{019A1764-0DE7-8E7A-2412-34A6C4D0848F}" name="Michelle Stuart" initials="MS" userId="S::mstuart_hria.org#ext#@rwjf.onmicrosoft.com::9b726150-3079-4320-8b67-cf7bcef3f534" providerId="AD"/>
  <p188:author id="{360F5EEA-4169-7D7A-F9B0-191BE9EA8E12}" name="Enenbach, Elías" initials="EE" userId="S::eenenbach@rwjf.org::d906fb5d-7219-409e-8d4d-1990927444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96F"/>
    <a:srgbClr val="3C3530"/>
    <a:srgbClr val="5B9F54"/>
    <a:srgbClr val="008677"/>
    <a:srgbClr val="C8622A"/>
    <a:srgbClr val="A43723"/>
    <a:srgbClr val="1B80A7"/>
    <a:srgbClr val="1C5293"/>
    <a:srgbClr val="7E1D78"/>
    <a:srgbClr val="4E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5B89-003E-ECA6-BE51-9B7F4715E785}" v="2" dt="2023-11-09T21:36:53.158"/>
    <p1510:client id="{064FE4AA-6934-A5D4-08B7-8F878F8C50E8}" v="19" dt="2023-11-20T18:53:02.610"/>
    <p1510:client id="{0D660B6B-95A3-8D35-711D-5D92C703EF4D}" v="111" dt="2023-11-13T21:37:25.930"/>
    <p1510:client id="{29AB9F0E-A308-CE47-EB85-DF4C23EF9BD7}" v="63" dt="2023-11-20T21:04:59.884"/>
    <p1510:client id="{42E51495-B7BF-F87E-2284-112C329ABF36}" v="3" dt="2023-11-13T15:52:24.792"/>
    <p1510:client id="{5EE2C00D-DD37-831A-7E80-1AC5E924BCC9}" v="5" dt="2023-11-09T22:10:37.537"/>
    <p1510:client id="{AA8C7949-552F-4FD7-A892-58C730EC44EE}" v="7" dt="2023-11-09T19:02:13.588"/>
    <p1510:client id="{CA26D18D-786A-CA0E-2877-ACD56BF9A9F3}" v="13" dt="2023-11-28T18:23:06.559"/>
    <p1510:client id="{E41DA4C1-7352-49A1-B0BE-F65200EF61C9}" v="85" dt="2023-11-11T00:04:31.098"/>
    <p1510:client id="{FA581515-24DA-B252-6DAE-205A6482928C}" v="528" dt="2023-11-20T18:50:28.290"/>
    <p1510:client id="{FCD1AF4B-9F11-8AF6-AF7A-7D62B1C1A616}" v="3" dt="2023-11-20T19:10:32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87449" autoAdjust="0"/>
  </p:normalViewPr>
  <p:slideViewPr>
    <p:cSldViewPr snapToGrid="0" showGuides="1">
      <p:cViewPr varScale="1">
        <p:scale>
          <a:sx n="77" d="100"/>
          <a:sy n="77" d="100"/>
        </p:scale>
        <p:origin x="868" y="60"/>
      </p:cViewPr>
      <p:guideLst>
        <p:guide orient="horz" pos="661"/>
        <p:guide orient="horz" pos="413"/>
        <p:guide orient="horz" pos="3081"/>
        <p:guide orient="horz" pos="1054"/>
        <p:guide orient="horz" pos="763"/>
        <p:guide orient="horz" pos="333"/>
        <p:guide pos="310"/>
        <p:guide pos="2023"/>
        <p:guide pos="385"/>
      </p:guideLst>
    </p:cSldViewPr>
  </p:slideViewPr>
  <p:outlineViewPr>
    <p:cViewPr>
      <p:scale>
        <a:sx n="33" d="100"/>
        <a:sy n="33" d="100"/>
      </p:scale>
      <p:origin x="0" y="2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55_24F85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BCB85C-F9B8-4FE2-86F8-2BDF9FB94D65}" authorId="{360F5EEA-4169-7D7A-F9B0-191BE9EA8E12}" created="2023-11-11T00:02:55.7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765870" sldId="341"/>
      <ac:spMk id="3" creationId="{847D2DAC-32D5-FB57-F297-893573574245}"/>
      <ac:txMk cp="7" len="19">
        <ac:context len="41" hash="2551874393"/>
      </ac:txMk>
    </ac:txMkLst>
    <p188:pos x="4694903" y="393290"/>
    <p188:replyLst>
      <p188:reply id="{EC8A0C84-1530-4C9C-8202-180D29A9713C}" authorId="{019A1764-0DE7-8E7A-2412-34A6C4D0848F}" created="2023-11-13T21:30:03.460">
        <p188:txBody>
          <a:bodyPr/>
          <a:lstStyle/>
          <a:p>
            <a:r>
              <a:rPr lang="en-US"/>
              <a:t>Good point! We can re-name this to "online application portal"</a:t>
            </a:r>
          </a:p>
        </p188:txBody>
      </p188:reply>
    </p188:replyLst>
    <p188:txBody>
      <a:bodyPr/>
      <a:lstStyle/>
      <a:p>
        <a:r>
          <a:rPr lang="en-US"/>
          <a:t>Are we considering the $ a grant? If we're not, it will be helpful to clarify for folks that this is just referring to the digital system for processing applications.</a:t>
        </a:r>
      </a:p>
    </p188:txBody>
  </p188:cm>
</p188:cmLst>
</file>

<file path=ppt/comments/modernComment_158_74DFF1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DA80F2-76D4-45A2-9CA1-F58B1A42D7F3}" authorId="{019A1764-0DE7-8E7A-2412-34A6C4D0848F}" status="resolved" created="2023-11-20T17:30:48.83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60833426" sldId="344"/>
      <ac:spMk id="4" creationId="{3BA1783B-8388-0B87-87B4-02EDB6A16759}"/>
      <ac:txMk cp="121" len="17">
        <ac:context len="357" hash="1438689454"/>
      </ac:txMk>
    </ac:txMkLst>
    <p188:pos x="2566906" y="1559516"/>
    <p188:txBody>
      <a:bodyPr/>
      <a:lstStyle/>
      <a:p>
        <a:r>
          <a:rPr lang="en-US"/>
          <a:t>Add app. link here</a:t>
        </a:r>
      </a:p>
    </p188:txBody>
  </p188:cm>
</p188:cmLst>
</file>

<file path=ppt/comments/modernComment_159_E9ACC8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1703AD-8A82-4416-831A-DBE902FFE651}" authorId="{360F5EEA-4169-7D7A-F9B0-191BE9EA8E12}" created="2023-11-10T23:55:02.4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20414967" sldId="345"/>
      <ac:picMk id="6" creationId="{B5E05F2A-E9C0-37E6-2959-CCE559E7B398}"/>
    </ac:deMkLst>
    <p188:txBody>
      <a:bodyPr/>
      <a:lstStyle/>
      <a:p>
        <a:r>
          <a:rPr lang="en-US"/>
          <a:t>Please update the screenshots in this PPT once all our edits are in and Creative Requests have approved the logo usage so that they match what applicants will see.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13T21:28:39.270" authorId="{019A1764-0DE7-8E7A-2412-34A6C4D0848F}"/>
          </p223:rxn>
        </p223:reactions>
      </p:ext>
    </p188:extLst>
  </p188:cm>
  <p188:cm id="{1000F490-188C-401A-BFCC-C4E569DA599D}" authorId="{019A1764-0DE7-8E7A-2412-34A6C4D0848F}" status="resolved" created="2023-11-20T19:10:08.478" complete="100000">
    <pc:sldMkLst xmlns:pc="http://schemas.microsoft.com/office/powerpoint/2013/main/command">
      <pc:docMk/>
      <pc:sldMk cId="3920414967" sldId="345"/>
    </pc:sldMkLst>
    <p188:txBody>
      <a:bodyPr/>
      <a:lstStyle/>
      <a:p>
        <a:r>
          <a:rPr lang="en-US"/>
          <a:t>Update this screenshot</a:t>
        </a:r>
      </a:p>
    </p188:txBody>
  </p188:cm>
</p188:cmLst>
</file>

<file path=ppt/comments/modernComment_15B_74E41E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0A4F20-434F-436C-A694-EE53EAE70802}" authorId="{019A1764-0DE7-8E7A-2412-34A6C4D0848F}" status="resolved" created="2023-11-20T17:30:20.9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61107007" sldId="347"/>
      <ac:spMk id="3" creationId="{EE460ED9-E085-4CF1-8267-E860A609D461}"/>
      <ac:txMk cp="0" len="33">
        <ac:context len="34" hash="1826634369"/>
      </ac:txMk>
    </ac:txMkLst>
    <p188:pos x="7594169" y="484322"/>
    <p188:txBody>
      <a:bodyPr/>
      <a:lstStyle/>
      <a:p>
        <a:r>
          <a:rPr lang="en-US"/>
          <a:t>Update this image when resources are uploaded</a:t>
        </a:r>
      </a:p>
    </p188:txBody>
  </p188:cm>
</p188:cmLst>
</file>

<file path=ppt/comments/modernComment_15D_90DF24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E226BD-1C46-42F1-A527-9375853EA30E}" authorId="{360F5EEA-4169-7D7A-F9B0-191BE9EA8E12}" status="resolved" created="2023-11-10T23:55:52.31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0543090" sldId="349"/>
      <ac:picMk id="5" creationId="{49189796-5DCB-FBBB-CE4F-7620AFE81D81}"/>
    </ac:deMkLst>
    <p188:replyLst>
      <p188:reply id="{59DF5A54-B116-4AE3-97B4-B612904B3CE4}" authorId="{019A1764-0DE7-8E7A-2412-34A6C4D0848F}" created="2023-11-13T21:31:07.025">
        <p188:txBody>
          <a:bodyPr/>
          <a:lstStyle/>
          <a:p>
            <a:r>
              <a:rPr lang="en-US"/>
              <a:t>Crop adjusted! Thanks</a:t>
            </a:r>
          </a:p>
        </p188:txBody>
      </p188:reply>
    </p188:replyLst>
    <p188:txBody>
      <a:bodyPr/>
      <a:lstStyle/>
      <a:p>
        <a:r>
          <a:rPr lang="en-US"/>
          <a:t>Logo/screenshot looks stretched out</a:t>
        </a:r>
      </a:p>
    </p188:txBody>
  </p188:cm>
  <p188:cm id="{3128555E-CBDC-4930-8888-912400146723}" authorId="{019A1764-0DE7-8E7A-2412-34A6C4D0848F}" status="resolved" created="2023-11-20T17:31:04.13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30543090" sldId="349"/>
      <ac:spMk id="3" creationId="{0B31F988-D34B-D258-F9AB-D5E23302B83D}"/>
      <ac:txMk cp="0" len="31">
        <ac:context len="32" hash="3533820725"/>
      </ac:txMk>
    </ac:txMkLst>
    <p188:pos x="7313262" y="484322"/>
    <p188:txBody>
      <a:bodyPr/>
      <a:lstStyle/>
      <a:p>
        <a:r>
          <a:rPr lang="en-US"/>
          <a:t>Update screenshot</a:t>
        </a:r>
      </a:p>
    </p188:txBody>
  </p188:cm>
</p188:cmLst>
</file>

<file path=ppt/comments/modernComment_15F_2A1D2A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5C33C7-DB4D-4D77-AB34-5703552DF5F6}" authorId="{360F5EEA-4169-7D7A-F9B0-191BE9EA8E12}" status="resolved" created="2023-11-10T23:56:42.8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6554480" sldId="351"/>
      <ac:spMk id="4" creationId="{99B9EE37-5CFD-FE6B-AAB3-ADAEA88F5E4D}"/>
      <ac:txMk cp="70" len="63">
        <ac:context len="240" hash="3797038323"/>
      </ac:txMk>
    </ac:txMkLst>
    <p188:pos x="1272048" y="1345790"/>
    <p188:replyLst>
      <p188:reply id="{A5966314-4B86-4B38-B632-CFA856605CB3}" authorId="{019A1764-0DE7-8E7A-2412-34A6C4D0848F}" created="2023-11-13T21:31:24.620">
        <p188:txBody>
          <a:bodyPr/>
          <a:lstStyle/>
          <a:p>
            <a:r>
              <a:rPr lang="en-US"/>
              <a:t>Absolutely! </a:t>
            </a:r>
          </a:p>
        </p188:txBody>
      </p188:reply>
    </p188:replyLst>
    <p188:txBody>
      <a:bodyPr/>
      <a:lstStyle/>
      <a:p>
        <a:r>
          <a:rPr lang="en-US"/>
          <a:t>Can we update this to reflect the correct name or short version (Prize Story Cohort)?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13T21:31:19.448" authorId="{019A1764-0DE7-8E7A-2412-34A6C4D0848F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F00D232-333C-4E51-9AD6-921BD4008CE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43400"/>
            <a:ext cx="5484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99516" y="8686800"/>
            <a:ext cx="4811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46304" y="8686800"/>
            <a:ext cx="426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indent="-230188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9450" indent="-220663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indent="-234950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6363" indent="-231775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39DAA-AFF2-47E2-8ACA-2381F756FF1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670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7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7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4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56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45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6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0543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21390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9390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657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3848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937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7755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86256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4393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8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20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85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90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02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2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0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8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9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7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4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6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2676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29589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970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87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93836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6526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3255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71464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20031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7328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7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31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4342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0624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84567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48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09861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5272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04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5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0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20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9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5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7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3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9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5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82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4982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5597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422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448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80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5630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7181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859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1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594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33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232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49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24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4713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4011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03624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397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875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588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3146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156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3295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7440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rgbClr val="06080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rgbClr val="06080A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209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7697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42988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511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802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0511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51211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9576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8605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487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21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07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29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7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10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7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951" r:id="rId7"/>
    <p:sldLayoutId id="2147483767" r:id="rId8"/>
    <p:sldLayoutId id="2147483768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2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81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0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5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9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OfHealthPrize@hria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OfHealth@spitfirestrategies.com" TargetMode="External"/><Relationship Id="rId2" Type="http://schemas.openxmlformats.org/officeDocument/2006/relationships/hyperlink" Target="mailto:CultureOfHealthPrize@hria.org" TargetMode="Externa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ia.org/tmf/the-rwjf-culture-of-health-prize-alumni-storytelling-cohort/" TargetMode="External"/><Relationship Id="rId2" Type="http://schemas.microsoft.com/office/2018/10/relationships/comments" Target="../comments/modernComment_159_E9ACC8F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5B_74E41E3F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5_24F852E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.grantrequest.com/application.aspx?sid=2364&amp;fid=35364" TargetMode="External"/><Relationship Id="rId2" Type="http://schemas.microsoft.com/office/2018/10/relationships/comments" Target="../comments/modernComment_158_74DFF19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5D_90DF24F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5F_2A1D2A70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hria.org/tmf/the-rwjf-culture-of-health-prize-alumni-storytelling-coho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RWJF Culture of Health Prize Alumni Storytelling Cohort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1" y="1754635"/>
            <a:ext cx="8356600" cy="788194"/>
          </a:xfrm>
        </p:spPr>
        <p:txBody>
          <a:bodyPr/>
          <a:lstStyle/>
          <a:p>
            <a:r>
              <a:rPr lang="en-US" dirty="0"/>
              <a:t>Submitting your Application Online</a:t>
            </a:r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197917" y="4126290"/>
            <a:ext cx="5569439" cy="785828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Michelle Stuart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Albaney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Gray,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Health Resources in Action</a:t>
            </a:r>
            <a:endParaRPr lang="en-US" dirty="0"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Michael Crawford and Claire de Leon, </a:t>
            </a:r>
            <a:r>
              <a:rPr lang="en-US" i="1" dirty="0"/>
              <a:t>Spitfire Strategies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280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128" y="4834529"/>
            <a:ext cx="225042" cy="17811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1474" y="1244484"/>
            <a:ext cx="6620607" cy="3200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Once you click on "</a:t>
            </a:r>
            <a:r>
              <a:rPr lang="en-US" sz="1800" dirty="0">
                <a:latin typeface="Calibri"/>
                <a:cs typeface="Calibri"/>
              </a:rPr>
              <a:t>Review &amp; Submit</a:t>
            </a:r>
            <a:r>
              <a:rPr lang="en-US" sz="1800" b="0" dirty="0">
                <a:latin typeface="Calibri"/>
                <a:cs typeface="Calibri"/>
              </a:rPr>
              <a:t>" you will be directed to the "</a:t>
            </a:r>
            <a:r>
              <a:rPr lang="en-US" sz="1800" dirty="0">
                <a:latin typeface="Calibri"/>
                <a:cs typeface="Calibri"/>
              </a:rPr>
              <a:t>Review my Application</a:t>
            </a:r>
            <a:r>
              <a:rPr lang="en-US" sz="1800" b="0" dirty="0">
                <a:latin typeface="Calibri"/>
                <a:cs typeface="Calibri"/>
              </a:rPr>
              <a:t>" page. Which allows you to edit and correct any errors noted by the system.</a:t>
            </a:r>
            <a:endParaRPr lang="en-US" sz="1800" b="0">
              <a:latin typeface="Calibri"/>
              <a:cs typeface="Calibri"/>
            </a:endParaRPr>
          </a:p>
          <a:p>
            <a:pPr marL="213995" indent="-213995"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ea typeface="+mn-lt"/>
                <a:cs typeface="+mn-lt"/>
              </a:rPr>
              <a:t>If you make any changes to your application, make sure to</a:t>
            </a:r>
            <a:r>
              <a:rPr lang="en-US" sz="1800" b="0" dirty="0">
                <a:solidFill>
                  <a:srgbClr val="06080A"/>
                </a:solidFill>
                <a:latin typeface="Calibri"/>
                <a:ea typeface="+mn-lt"/>
                <a:cs typeface="Arial"/>
              </a:rPr>
              <a:t> click "Update"</a:t>
            </a:r>
            <a:endParaRPr lang="en-US" sz="1800" b="0">
              <a:solidFill>
                <a:srgbClr val="00103E"/>
              </a:solidFill>
              <a:latin typeface="Calibri"/>
              <a:cs typeface="Calibri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To officially submit your application, click "</a:t>
            </a:r>
            <a:r>
              <a:rPr lang="en-US" sz="1800" dirty="0">
                <a:solidFill>
                  <a:srgbClr val="06080A"/>
                </a:solidFill>
                <a:latin typeface="Calibri"/>
                <a:cs typeface="Arial"/>
              </a:rPr>
              <a:t>Submit</a:t>
            </a: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"</a:t>
            </a:r>
          </a:p>
          <a:p>
            <a:pPr marL="440055" lvl="1" indent="-226060">
              <a:spcBef>
                <a:spcPts val="300"/>
              </a:spcBef>
              <a:buClr>
                <a:srgbClr val="A1006B"/>
              </a:buClr>
              <a:buSzPct val="114999"/>
              <a:buFont typeface="Courier New" pitchFamily="34" charset="0"/>
              <a:buChar char="o"/>
            </a:pPr>
            <a:r>
              <a:rPr lang="en-US" sz="1800" dirty="0">
                <a:latin typeface="Calibri"/>
                <a:cs typeface="Arial"/>
              </a:rPr>
              <a:t>Please ensure to review your application and your attached PDF as no edits/changes can be made after submission.</a:t>
            </a:r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CE7127E-7DE2-DE2D-630B-A8FA0375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58" y="3940523"/>
            <a:ext cx="5708102" cy="1095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F96A64-BDCB-62D1-4DAC-37D91D60E76B}"/>
              </a:ext>
            </a:extLst>
          </p:cNvPr>
          <p:cNvSpPr/>
          <p:nvPr/>
        </p:nvSpPr>
        <p:spPr bwMode="auto">
          <a:xfrm>
            <a:off x="4741778" y="4225053"/>
            <a:ext cx="1080923" cy="53307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E6F68AA7-FEE6-55AD-4C93-55EBAAAB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37700" y="414534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00CC4-351F-75F2-905D-3564757AE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7864" y="4896025"/>
            <a:ext cx="202565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5F325-B4A9-6F57-7992-590C5E8B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How to Submit Your Application</a:t>
            </a:r>
          </a:p>
        </p:txBody>
      </p:sp>
      <p:pic>
        <p:nvPicPr>
          <p:cNvPr id="5" name="Content Placeholder 4" descr="A white rectangular object with text&#10;&#10;Description automatically generated">
            <a:extLst>
              <a:ext uri="{FF2B5EF4-FFF2-40B4-BE49-F238E27FC236}">
                <a16:creationId xmlns:a16="http://schemas.microsoft.com/office/drawing/2014/main" id="{0359054B-2242-924E-0F57-32855915F81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3736" y="2958621"/>
            <a:ext cx="7942880" cy="1564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9C29-345A-2288-FE37-0DF935968E29}"/>
              </a:ext>
            </a:extLst>
          </p:cNvPr>
          <p:cNvSpPr txBox="1"/>
          <p:nvPr/>
        </p:nvSpPr>
        <p:spPr>
          <a:xfrm>
            <a:off x="232474" y="1147843"/>
            <a:ext cx="85579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cs typeface="Arial"/>
              </a:rPr>
              <a:t>Once you have submitted your application you will </a:t>
            </a:r>
            <a:r>
              <a:rPr lang="en-US" sz="1600" b="1" dirty="0">
                <a:latin typeface="Calibri"/>
                <a:cs typeface="Arial"/>
              </a:rPr>
              <a:t>see this confirmation message in your portal account</a:t>
            </a:r>
            <a:r>
              <a:rPr lang="en-US" sz="1600" dirty="0">
                <a:latin typeface="Calibri"/>
                <a:cs typeface="Arial"/>
              </a:rPr>
              <a:t>. You should also receive a confirmation email titled, "</a:t>
            </a:r>
            <a:r>
              <a:rPr lang="en-US" sz="1600" b="1" dirty="0">
                <a:latin typeface="Calibri"/>
                <a:ea typeface="Verdana"/>
                <a:cs typeface="Arial"/>
              </a:rPr>
              <a:t>Submission Confirmation: The Robert Wood Johnson Foundation Culture of Health Prize Alumni Storytelling Cohort</a:t>
            </a:r>
            <a:r>
              <a:rPr lang="en-US" sz="1600" dirty="0">
                <a:latin typeface="Calibri"/>
                <a:ea typeface="Verdana"/>
                <a:cs typeface="Arial"/>
              </a:rPr>
              <a:t>," with your application tracking number. </a:t>
            </a:r>
          </a:p>
          <a:p>
            <a:r>
              <a:rPr lang="en-US" sz="1600" i="1" dirty="0">
                <a:latin typeface="Calibri"/>
                <a:ea typeface="Verdana"/>
                <a:cs typeface="Arial"/>
              </a:rPr>
              <a:t>If you do not receive this email reach out to Michelle Stuart and </a:t>
            </a:r>
            <a:r>
              <a:rPr lang="en-US" sz="1600" i="1" err="1">
                <a:latin typeface="Calibri"/>
                <a:ea typeface="Verdana"/>
                <a:cs typeface="Arial"/>
              </a:rPr>
              <a:t>Albaney</a:t>
            </a:r>
            <a:r>
              <a:rPr lang="en-US" sz="1600" i="1" dirty="0">
                <a:latin typeface="Calibri"/>
                <a:ea typeface="Verdana"/>
                <a:cs typeface="Arial"/>
              </a:rPr>
              <a:t> Gray at </a:t>
            </a:r>
            <a:r>
              <a:rPr lang="en-US" sz="1600" i="1" dirty="0">
                <a:latin typeface="Arial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1600" i="1" dirty="0">
                <a:latin typeface="Arial"/>
                <a:ea typeface="Verdana"/>
                <a:cs typeface="Arial"/>
              </a:rPr>
              <a:t> </a:t>
            </a:r>
            <a:r>
              <a:rPr lang="en-US" sz="1600" i="1" dirty="0">
                <a:latin typeface="Calibri"/>
                <a:ea typeface="Verdana"/>
                <a:cs typeface="Arial"/>
              </a:rPr>
              <a:t>for technical assistance. </a:t>
            </a:r>
            <a:r>
              <a:rPr lang="en-US" sz="1600" dirty="0">
                <a:latin typeface="Calibri"/>
                <a:ea typeface="Verdana"/>
                <a:cs typeface="Arial"/>
              </a:rPr>
              <a:t> 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889791BB-2ADC-430F-A053-4923713E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28912" y="2953915"/>
            <a:ext cx="598622" cy="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80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2B4CA-0DBF-56AF-1F6C-297600CB8AB5}"/>
              </a:ext>
            </a:extLst>
          </p:cNvPr>
          <p:cNvSpPr txBox="1"/>
          <p:nvPr/>
        </p:nvSpPr>
        <p:spPr>
          <a:xfrm>
            <a:off x="208257" y="1850110"/>
            <a:ext cx="8611245" cy="2298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If you need </a:t>
            </a:r>
            <a:r>
              <a:rPr lang="en-US" sz="2000" b="1" u="sng" dirty="0">
                <a:solidFill>
                  <a:srgbClr val="FFFFFF"/>
                </a:solidFill>
                <a:latin typeface="+mn-lt"/>
                <a:cs typeface="Arial"/>
              </a:rPr>
              <a:t>technical/IT assistance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with your application, please contact </a:t>
            </a:r>
            <a:endParaRPr lang="en-US" dirty="0"/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Michelle Stuart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or </a:t>
            </a:r>
            <a:r>
              <a:rPr lang="en-US" sz="2000" b="1" dirty="0" err="1">
                <a:solidFill>
                  <a:srgbClr val="FFFFFF"/>
                </a:solidFill>
                <a:latin typeface="+mn-lt"/>
                <a:cs typeface="Arial"/>
              </a:rPr>
              <a:t>Albaney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 Gray</a:t>
            </a:r>
            <a:r>
              <a:rPr lang="en-US" sz="2000" b="1" i="1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at </a:t>
            </a:r>
            <a:r>
              <a:rPr lang="en-US" sz="2000" u="sng" dirty="0">
                <a:solidFill>
                  <a:srgbClr val="FFFFFF"/>
                </a:solidFill>
                <a:latin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endParaRPr lang="en-US" dirty="0"/>
          </a:p>
          <a:p>
            <a:pPr>
              <a:spcBef>
                <a:spcPts val="450"/>
              </a:spcBef>
              <a:spcAft>
                <a:spcPts val="150"/>
              </a:spcAft>
            </a:pPr>
            <a:endParaRPr lang="en-US" sz="2000" dirty="0">
              <a:solidFill>
                <a:srgbClr val="FFFFFF"/>
              </a:solidFill>
              <a:latin typeface="+mn-lt"/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If you need </a:t>
            </a:r>
            <a:r>
              <a:rPr lang="en-US" sz="2000" b="1" u="sng" dirty="0">
                <a:solidFill>
                  <a:srgbClr val="FFFFFF"/>
                </a:solidFill>
                <a:latin typeface="+mn-lt"/>
                <a:cs typeface="Arial"/>
              </a:rPr>
              <a:t>assistance with the content of your application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, please contact 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Michael Crawford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or 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Claire de Leon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at </a:t>
            </a:r>
            <a:endParaRPr lang="en-US" sz="2000" dirty="0">
              <a:solidFill>
                <a:srgbClr val="06080A"/>
              </a:solidFill>
              <a:ea typeface="Verdana"/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u="sng" dirty="0">
                <a:solidFill>
                  <a:srgbClr val="FFFFFF"/>
                </a:solidFill>
                <a:latin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CultureOfHealth@spitfirestrategies.com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endParaRPr lang="en-US" sz="2000" dirty="0">
              <a:ea typeface="Verdana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9E08D4D4-C775-12E6-E2A5-28965B6CF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2559" y="94294"/>
            <a:ext cx="1317462" cy="1317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A4B89-50E0-B83F-AF54-DA7FE5B77578}"/>
              </a:ext>
            </a:extLst>
          </p:cNvPr>
          <p:cNvSpPr txBox="1"/>
          <p:nvPr/>
        </p:nvSpPr>
        <p:spPr>
          <a:xfrm>
            <a:off x="314810" y="561813"/>
            <a:ext cx="6189634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+mn-lt"/>
                <a:cs typeface="Arial"/>
              </a:rPr>
              <a:t>Questions?</a:t>
            </a:r>
            <a:endParaRPr lang="en-US" sz="3500" b="1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6E9D0E-B177-58C1-6A86-F4BEE330EB2B}"/>
              </a:ext>
            </a:extLst>
          </p:cNvPr>
          <p:cNvSpPr txBox="1">
            <a:spLocks/>
          </p:cNvSpPr>
          <p:nvPr/>
        </p:nvSpPr>
        <p:spPr>
          <a:xfrm>
            <a:off x="50374" y="4808847"/>
            <a:ext cx="396293" cy="26550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2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pPr>
                <a:defRPr/>
              </a:pPr>
              <a:t>12</a:t>
            </a:fld>
            <a:endParaRPr lang="en-US" sz="1200" dirty="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350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body" sz="quarter" idx="12"/>
          </p:nvPr>
        </p:nvSpPr>
        <p:spPr>
          <a:xfrm>
            <a:off x="440837" y="1327697"/>
            <a:ext cx="6207919" cy="192752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Access application link and resources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Create a grantmaking portal account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How to submit your application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837" y="530504"/>
            <a:ext cx="6288881" cy="608107"/>
          </a:xfrm>
        </p:spPr>
        <p:txBody>
          <a:bodyPr/>
          <a:lstStyle/>
          <a:p>
            <a:r>
              <a:rPr lang="en-US" sz="3000" dirty="0"/>
              <a:t>Overview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10C8A-F6A3-BA3F-BDAA-8CEE490458E5}"/>
              </a:ext>
            </a:extLst>
          </p:cNvPr>
          <p:cNvSpPr txBox="1">
            <a:spLocks/>
          </p:cNvSpPr>
          <p:nvPr/>
        </p:nvSpPr>
        <p:spPr>
          <a:xfrm>
            <a:off x="139823" y="4763286"/>
            <a:ext cx="151924" cy="246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35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3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E498E-825F-98D9-73C6-B8480132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Access Application and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ECBA-ACEE-FB45-44BE-78067F6BBA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30560" y="1499692"/>
            <a:ext cx="2902571" cy="299269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Arial"/>
              </a:rPr>
              <a:t>Visit this webpage: </a:t>
            </a:r>
            <a:r>
              <a:rPr lang="en-US" sz="1800" b="0" dirty="0">
                <a:latin typeface="Calibri"/>
                <a:ea typeface="+mn-lt"/>
                <a:cs typeface="+mn-lt"/>
                <a:hlinkClick r:id="rId3"/>
              </a:rPr>
              <a:t>The RWJF Culture of Health Prize Alumni Storytelling Cohort </a:t>
            </a:r>
            <a:r>
              <a:rPr lang="en-US" sz="1800" b="0" dirty="0">
                <a:latin typeface="Calibri"/>
                <a:cs typeface="Arial"/>
              </a:rPr>
              <a:t>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latin typeface="Calibri"/>
                <a:cs typeface="Arial"/>
              </a:rPr>
              <a:t>Learn more about the</a:t>
            </a:r>
            <a:r>
              <a:rPr lang="en-US" sz="1800" b="0" i="1">
                <a:latin typeface="Calibri"/>
                <a:cs typeface="Arial"/>
              </a:rPr>
              <a:t> </a:t>
            </a:r>
            <a:r>
              <a:rPr lang="en-US" sz="1800" b="0">
                <a:latin typeface="Calibri"/>
                <a:cs typeface="Arial"/>
              </a:rPr>
              <a:t>Prize Story Cohort opportunity</a:t>
            </a:r>
          </a:p>
          <a:p>
            <a:pPr marL="285750" indent="-285750">
              <a:buSzPct val="114999"/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/>
                <a:cs typeface="Arial"/>
              </a:rPr>
              <a:t>Access the RFP, application link, </a:t>
            </a:r>
            <a:r>
              <a:rPr lang="en-US" sz="1800" u="sng" dirty="0">
                <a:latin typeface="Calibri"/>
                <a:cs typeface="Arial"/>
              </a:rPr>
              <a:t>essay template </a:t>
            </a:r>
            <a:r>
              <a:rPr lang="en-US" sz="1800" b="0" dirty="0">
                <a:latin typeface="Calibri"/>
                <a:cs typeface="Arial"/>
              </a:rPr>
              <a:t>and </a:t>
            </a:r>
            <a:r>
              <a:rPr lang="en-US" sz="1800" b="0">
                <a:latin typeface="Calibri"/>
                <a:cs typeface="Arial"/>
              </a:rPr>
              <a:t>other supporting resources on the green right-hand side tool bar.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7328F-2DC2-804E-FC3F-F7ABCEC7D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9504" y="4866574"/>
            <a:ext cx="153114" cy="27692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B4493488-3308-39FC-3EC7-B434C399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9" y="1614038"/>
            <a:ext cx="5758069" cy="2412379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08E1B9AD-2AE0-4BCE-C16A-B89B383C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0372" y="287625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4967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3CA35-A4DA-951E-56C8-4C698BF6A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127" y="480593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60ED9-E085-4CF1-8267-E860A60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 Application and Resources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39A05-805E-E6C6-5396-7AE3475F3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2149" y="2165537"/>
            <a:ext cx="3325420" cy="147634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0" dirty="0">
                <a:latin typeface="Calibri"/>
                <a:cs typeface="Calibri"/>
              </a:rPr>
              <a:t>Supporting resources can be </a:t>
            </a:r>
            <a:r>
              <a:rPr lang="en-US" sz="2000" b="0">
                <a:latin typeface="Calibri"/>
                <a:cs typeface="Calibri"/>
              </a:rPr>
              <a:t>found at the bottom of the green right-hand side tool bar.</a:t>
            </a:r>
          </a:p>
        </p:txBody>
      </p:sp>
      <p:pic>
        <p:nvPicPr>
          <p:cNvPr id="5" name="Picture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B9025D7E-B564-E731-66E4-1B5BAE0F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18" y="1657552"/>
            <a:ext cx="5468177" cy="2151417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059E159E-13E7-62EC-C644-C93F9D56E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5761" y="205824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7007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D2DAC-32D5-FB57-F297-89357357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Create Online Application Portal Account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4FCD2C-6FEA-6836-4D30-D78D7167590A}"/>
              </a:ext>
            </a:extLst>
          </p:cNvPr>
          <p:cNvSpPr/>
          <p:nvPr/>
        </p:nvSpPr>
        <p:spPr>
          <a:xfrm>
            <a:off x="7474511" y="1215239"/>
            <a:ext cx="1207530" cy="1197576"/>
          </a:xfrm>
          <a:prstGeom prst="roundRect">
            <a:avLst>
              <a:gd name="adj" fmla="val 2388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BE9E1-6D6D-51DC-7B6A-D77F034E90F8}"/>
              </a:ext>
            </a:extLst>
          </p:cNvPr>
          <p:cNvSpPr txBox="1"/>
          <p:nvPr/>
        </p:nvSpPr>
        <p:spPr>
          <a:xfrm>
            <a:off x="455616" y="1215239"/>
            <a:ext cx="6085612" cy="34547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Who should create an account and submit an application?</a:t>
            </a:r>
          </a:p>
          <a:p>
            <a:pPr marL="213995" indent="-21399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>
                <a:latin typeface="Calibri"/>
                <a:cs typeface="Arial"/>
              </a:rPr>
              <a:t>Your organization’s </a:t>
            </a:r>
            <a:r>
              <a:rPr lang="en-US" sz="1700" b="1" dirty="0">
                <a:latin typeface="Calibri"/>
                <a:cs typeface="Arial"/>
              </a:rPr>
              <a:t>Primary Contact</a:t>
            </a:r>
            <a:endParaRPr lang="en-US" sz="1700" dirty="0">
              <a:latin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What is the role of a primary contact?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A primary contact is the ongoing point person for the Prize and owner of the grantmaking portal account for your organization.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The Prize management team may contact this person with updates and questions throughout the program.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Your primary contact person may change throughout the period of the program. If this happens, </a:t>
            </a:r>
            <a:r>
              <a:rPr lang="en-US" sz="1700" b="1" dirty="0">
                <a:latin typeface="Calibri"/>
                <a:cs typeface="Arial"/>
              </a:rPr>
              <a:t>please update the Prize management team, in order for us to update it in the system.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107E0-D66E-3E90-5ECD-BE3AFF817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8483" y="4814879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70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9FC2C-583B-F9B4-4AAB-39712E8B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Create Grantmaking Portal Account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783B-8388-0B87-87B4-02EDB6A167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90489" y="1359708"/>
            <a:ext cx="3946818" cy="2990526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latin typeface="Calibri"/>
                <a:cs typeface="Arial"/>
              </a:rPr>
              <a:t>If your organization has never submitted an online application via </a:t>
            </a:r>
            <a:r>
              <a:rPr lang="en-US" sz="1800" err="1">
                <a:latin typeface="Calibri"/>
                <a:cs typeface="Arial"/>
              </a:rPr>
              <a:t>HRiA’s</a:t>
            </a:r>
            <a:r>
              <a:rPr lang="en-US" sz="1800" dirty="0">
                <a:latin typeface="Calibri"/>
                <a:cs typeface="Arial"/>
              </a:rPr>
              <a:t> online portal, use the following instructions: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0">
                <a:latin typeface="Calibri"/>
                <a:cs typeface="Arial"/>
              </a:rPr>
              <a:t> Go to this link: </a:t>
            </a:r>
            <a:r>
              <a:rPr lang="en-US" sz="1800" b="0">
                <a:latin typeface="Calibri"/>
                <a:cs typeface="Times New Roman"/>
                <a:hlinkClick r:id="rId3"/>
              </a:rPr>
              <a:t>https://us.grantrequest.com/application.aspx?sid=2364&amp;fid=35364</a:t>
            </a:r>
            <a:r>
              <a:rPr lang="en-US" sz="1800" b="0">
                <a:latin typeface="Calibri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0" dirty="0">
                <a:latin typeface="Calibri"/>
                <a:cs typeface="Segoe UI"/>
              </a:rPr>
              <a:t> Select "Create an account.“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  <a:buAutoNum type="arabicPeriod"/>
            </a:pPr>
            <a:r>
              <a:rPr lang="en-US" sz="1800" b="0" dirty="0">
                <a:latin typeface="Calibri"/>
                <a:cs typeface="Segoe UI"/>
              </a:rPr>
              <a:t> Follow the link to create an account for your organization.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endParaRPr lang="en-US" sz="1800" b="0" i="1" dirty="0">
              <a:latin typeface="Calibri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r>
              <a:rPr lang="en-US" sz="1800" b="0" i="1" dirty="0">
                <a:latin typeface="Calibri"/>
                <a:cs typeface="Segoe UI"/>
              </a:rPr>
              <a:t>Otherwise, log in using your existing account details. </a:t>
            </a:r>
          </a:p>
          <a:p>
            <a:pPr>
              <a:buSzPct val="114999"/>
            </a:pPr>
            <a:endParaRPr lang="en-US" sz="150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sz="1350" b="0" dirty="0">
              <a:cs typeface="Segoe UI"/>
            </a:endParaRPr>
          </a:p>
          <a:p>
            <a:pPr>
              <a:buSzPct val="114999"/>
            </a:pPr>
            <a:endParaRPr lang="en-US" sz="135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28E83-3762-7ECA-1AEF-C365CA0E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9" y="1508291"/>
            <a:ext cx="4983494" cy="289654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27F214-7B4B-5A82-D4DA-7E15C6978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1066" y="4822557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3426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1A3B7E-67B8-F6C7-0582-93488A497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35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1F988-D34B-D258-F9AB-D5E2330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C587-26B9-36BB-82E1-D5D1C6CB57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70894" y="2439212"/>
            <a:ext cx="3511147" cy="12352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0" dirty="0">
                <a:latin typeface="Calibri"/>
                <a:cs typeface="Calibri"/>
              </a:rPr>
              <a:t>Once you have created an account, you will be brought directly to the application page. </a:t>
            </a:r>
            <a:endParaRPr lang="en-US" sz="2000" b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ED89F95-FC35-887B-74BA-53091642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1388984"/>
            <a:ext cx="4225786" cy="34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3090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B3D75-BB3D-EB56-DD08-EA16ACFE6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69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11E1E-32E8-530C-F230-6239FC85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A8182-AF5E-5302-8169-E6CFBFD0ED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113551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>
                <a:latin typeface="Calibri"/>
                <a:cs typeface="Calibri"/>
              </a:rPr>
              <a:t>As you are completing the application </a:t>
            </a:r>
            <a:r>
              <a:rPr lang="en-US" sz="1800" dirty="0">
                <a:latin typeface="Calibri"/>
                <a:cs typeface="Calibri"/>
              </a:rPr>
              <a:t>be sure to </a:t>
            </a:r>
            <a:r>
              <a:rPr lang="en-US" sz="1800" dirty="0">
                <a:latin typeface="Calibri"/>
                <a:ea typeface="Arial" panose="020B0604020202020204" pitchFamily="34" charset="0"/>
                <a:cs typeface="Arial"/>
              </a:rPr>
              <a:t>select “Save &amp; Continue” </a:t>
            </a:r>
            <a:r>
              <a:rPr lang="en-US" sz="1800" b="0" dirty="0">
                <a:latin typeface="Calibri"/>
                <a:ea typeface="Arial" panose="020B0604020202020204" pitchFamily="34" charset="0"/>
                <a:cs typeface="Arial"/>
              </a:rPr>
              <a:t>at the bottom of each section. </a:t>
            </a:r>
            <a:endParaRPr lang="en-US" sz="1800" b="0"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Calibri"/>
                <a:cs typeface="Arial"/>
              </a:rPr>
              <a:t>If you would like to pause the application</a:t>
            </a:r>
            <a:r>
              <a:rPr lang="en-US" sz="1800" dirty="0">
                <a:latin typeface="Calibri"/>
                <a:cs typeface="Arial"/>
              </a:rPr>
              <a:t>, be sure to select “Save and Finish Later” </a:t>
            </a:r>
            <a:r>
              <a:rPr lang="en-US" sz="1800" b="0" dirty="0">
                <a:latin typeface="Calibri"/>
                <a:cs typeface="Arial"/>
              </a:rPr>
              <a:t>before exiting out of the page. </a:t>
            </a:r>
            <a:endParaRPr lang="en-US" sz="1800" b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B8C00D-B7C2-1F9B-74CC-A20960CD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840087"/>
            <a:ext cx="5762625" cy="2057285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5B11EC7C-99DB-49BD-0E59-FAB34B1C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5979" y="4245033"/>
            <a:ext cx="685800" cy="6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FBAFEA-E611-204E-26FE-2A04793F64E6}"/>
              </a:ext>
            </a:extLst>
          </p:cNvPr>
          <p:cNvSpPr/>
          <p:nvPr/>
        </p:nvSpPr>
        <p:spPr bwMode="auto">
          <a:xfrm>
            <a:off x="3667124" y="4387908"/>
            <a:ext cx="1657350" cy="4000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9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993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097" y="1283358"/>
            <a:ext cx="3165244" cy="28964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150"/>
              </a:spcAft>
            </a:pPr>
            <a:r>
              <a:rPr lang="en-US" sz="1800" dirty="0">
                <a:latin typeface="Calibri"/>
                <a:cs typeface="Calibri"/>
              </a:rPr>
              <a:t>Essay Submission Instructions:</a:t>
            </a: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Char char="•"/>
            </a:pPr>
            <a:r>
              <a:rPr lang="en-US" sz="1800" b="0" dirty="0">
                <a:latin typeface="Calibri"/>
                <a:cs typeface="Calibri"/>
              </a:rPr>
              <a:t>Make sure to convert to PDF for upload</a:t>
            </a:r>
            <a:endParaRPr lang="en-US" sz="1800" b="0">
              <a:latin typeface="Calibri"/>
              <a:cs typeface="Calibri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latin typeface="Calibri"/>
                <a:cs typeface="Calibri"/>
              </a:rPr>
              <a:t>Ensure your PDF is titled </a:t>
            </a:r>
            <a:r>
              <a:rPr lang="en-US" sz="1800" b="0" i="1" dirty="0">
                <a:latin typeface="Calibri"/>
                <a:cs typeface="Calibri"/>
              </a:rPr>
              <a:t>"</a:t>
            </a:r>
            <a:r>
              <a:rPr lang="en-US" sz="1800" b="0" i="1" dirty="0">
                <a:solidFill>
                  <a:srgbClr val="06080A"/>
                </a:solidFill>
                <a:latin typeface="Calibri"/>
                <a:cs typeface="Arial"/>
              </a:rPr>
              <a:t>PrizeStoryCohort_CommunityName_2024"</a:t>
            </a:r>
            <a:endParaRPr lang="en-US" sz="1800" b="0" i="1">
              <a:solidFill>
                <a:srgbClr val="06080A"/>
              </a:solidFill>
              <a:latin typeface="Calibri"/>
              <a:cs typeface="Arial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After attaching your PDF file click upload</a:t>
            </a: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latin typeface="Calibri"/>
                <a:cs typeface="Arial"/>
              </a:rPr>
              <a:t>Click "Review &amp; Submit" at the bottom of the application page </a:t>
            </a:r>
          </a:p>
        </p:txBody>
      </p:sp>
      <p:pic>
        <p:nvPicPr>
          <p:cNvPr id="5" name="Picture 4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69C0A323-1B01-9238-19BC-D59A8A11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6" y="2825569"/>
            <a:ext cx="5481155" cy="164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A8FD9-BAD7-F0A9-DD02-D9E37BFF6B29}"/>
              </a:ext>
            </a:extLst>
          </p:cNvPr>
          <p:cNvSpPr txBox="1"/>
          <p:nvPr/>
        </p:nvSpPr>
        <p:spPr>
          <a:xfrm>
            <a:off x="236955" y="1321724"/>
            <a:ext cx="56484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Once you get to the essay portion of your application be sure to use the essay template provided on the application webpage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Verdan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RWJF Culture of Health Prize Alumni Storytelling Cohort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latin typeface="Calibri"/>
                <a:ea typeface="Verdana"/>
                <a:cs typeface="Arial"/>
              </a:rPr>
              <a:t>,</a:t>
            </a:r>
            <a:r>
              <a:rPr lang="en-US" sz="1800" i="1" dirty="0">
                <a:latin typeface="Calibri"/>
                <a:cs typeface="Calibri"/>
              </a:rPr>
              <a:t> as instructed on slide #3. </a:t>
            </a:r>
          </a:p>
        </p:txBody>
      </p:sp>
    </p:spTree>
    <p:extLst>
      <p:ext uri="{BB962C8B-B14F-4D97-AF65-F5344CB8AC3E}">
        <p14:creationId xmlns:p14="http://schemas.microsoft.com/office/powerpoint/2010/main" val="706554480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RWJF Orange">
  <a:themeElements>
    <a:clrScheme name="RWJF_Orang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97B03D"/>
      </a:accent1>
      <a:accent2>
        <a:srgbClr val="A1006B"/>
      </a:accent2>
      <a:accent3>
        <a:srgbClr val="1FADBF"/>
      </a:accent3>
      <a:accent4>
        <a:srgbClr val="E37F1C"/>
      </a:accent4>
      <a:accent5>
        <a:srgbClr val="C8622A"/>
      </a:accent5>
      <a:accent6>
        <a:srgbClr val="A4372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JF Blue">
  <a:themeElements>
    <a:clrScheme name="RWJF_Blu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A1006B"/>
      </a:accent1>
      <a:accent2>
        <a:srgbClr val="97B03D"/>
      </a:accent2>
      <a:accent3>
        <a:srgbClr val="E37F1C"/>
      </a:accent3>
      <a:accent4>
        <a:srgbClr val="1FADBF"/>
      </a:accent4>
      <a:accent5>
        <a:srgbClr val="1B80A7"/>
      </a:accent5>
      <a:accent6>
        <a:srgbClr val="1C529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WJF Purple">
  <a:themeElements>
    <a:clrScheme name="RWJF_Purpl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1FADBF"/>
      </a:accent2>
      <a:accent3>
        <a:srgbClr val="97B03D"/>
      </a:accent3>
      <a:accent4>
        <a:srgbClr val="A1006B"/>
      </a:accent4>
      <a:accent5>
        <a:srgbClr val="7E1D78"/>
      </a:accent5>
      <a:accent6>
        <a:srgbClr val="4E277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WJF Green">
  <a:themeElements>
    <a:clrScheme name="RWJF_Green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97B03D"/>
      </a:accent4>
      <a:accent5>
        <a:srgbClr val="6BA253"/>
      </a:accent5>
      <a:accent6>
        <a:srgbClr val="228677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WJF Yellow">
  <a:themeElements>
    <a:clrScheme name="Custom 42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1F9EB2"/>
      </a:accent2>
      <a:accent3>
        <a:srgbClr val="97B03D"/>
      </a:accent3>
      <a:accent4>
        <a:srgbClr val="FFC20E"/>
      </a:accent4>
      <a:accent5>
        <a:srgbClr val="FDA102"/>
      </a:accent5>
      <a:accent6>
        <a:srgbClr val="F58220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WJF Drak Green">
  <a:themeElements>
    <a:clrScheme name="Custom 43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25835B"/>
      </a:accent4>
      <a:accent5>
        <a:srgbClr val="5B9F54"/>
      </a:accent5>
      <a:accent6>
        <a:srgbClr val="79B03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WJF Dark Blue">
  <a:themeElements>
    <a:clrScheme name="Custom 44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97B03D"/>
      </a:accent2>
      <a:accent3>
        <a:srgbClr val="A1006B"/>
      </a:accent3>
      <a:accent4>
        <a:srgbClr val="164A7E"/>
      </a:accent4>
      <a:accent5>
        <a:srgbClr val="17619D"/>
      </a:accent5>
      <a:accent6>
        <a:srgbClr val="1991CC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WJF Red">
  <a:themeElements>
    <a:clrScheme name="Custom 45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97B03D"/>
      </a:accent2>
      <a:accent3>
        <a:srgbClr val="1FADBF"/>
      </a:accent3>
      <a:accent4>
        <a:srgbClr val="BF2228"/>
      </a:accent4>
      <a:accent5>
        <a:srgbClr val="F26522"/>
      </a:accent5>
      <a:accent6>
        <a:srgbClr val="FDA102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0fb7c4-6534-4137-9ea8-6caf51240b0a" xsi:nil="true"/>
    <lcf76f155ced4ddcb4097134ff3c332f xmlns="801d38fa-17c2-4b9f-8e42-f2cf9dfec6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901F7A4752E43A156B41D2E71508E" ma:contentTypeVersion="16" ma:contentTypeDescription="Create a new document." ma:contentTypeScope="" ma:versionID="e653871caca092f809aa694f1306a9d0">
  <xsd:schema xmlns:xsd="http://www.w3.org/2001/XMLSchema" xmlns:xs="http://www.w3.org/2001/XMLSchema" xmlns:p="http://schemas.microsoft.com/office/2006/metadata/properties" xmlns:ns2="801d38fa-17c2-4b9f-8e42-f2cf9dfec66e" xmlns:ns3="910fb7c4-6534-4137-9ea8-6caf51240b0a" targetNamespace="http://schemas.microsoft.com/office/2006/metadata/properties" ma:root="true" ma:fieldsID="a5e50020db0aa5dc2574455027505e70" ns2:_="" ns3:_="">
    <xsd:import namespace="801d38fa-17c2-4b9f-8e42-f2cf9dfec66e"/>
    <xsd:import namespace="910fb7c4-6534-4137-9ea8-6caf51240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38fa-17c2-4b9f-8e42-f2cf9dfec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71e24bb-a12b-4d87-b6a3-a707381d1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fb7c4-6534-4137-9ea8-6caf51240b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fcc7441-eb09-462d-b6a5-462c2c648c17}" ma:internalName="TaxCatchAll" ma:showField="CatchAllData" ma:web="910fb7c4-6534-4137-9ea8-6caf51240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75FCA-F5A7-40E6-9ADA-71EB99F57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96A326-A7CB-42FD-BC8D-6CB60DB3500C}">
  <ds:schemaRefs>
    <ds:schemaRef ds:uri="http://schemas.microsoft.com/office/2006/metadata/properties"/>
    <ds:schemaRef ds:uri="http://schemas.microsoft.com/office/infopath/2007/PartnerControls"/>
    <ds:schemaRef ds:uri="910fb7c4-6534-4137-9ea8-6caf51240b0a"/>
    <ds:schemaRef ds:uri="801d38fa-17c2-4b9f-8e42-f2cf9dfec66e"/>
  </ds:schemaRefs>
</ds:datastoreItem>
</file>

<file path=customXml/itemProps3.xml><?xml version="1.0" encoding="utf-8"?>
<ds:datastoreItem xmlns:ds="http://schemas.openxmlformats.org/officeDocument/2006/customXml" ds:itemID="{C2DE9ADF-205F-4431-A451-EB1E6C033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d38fa-17c2-4b9f-8e42-f2cf9dfec66e"/>
    <ds:schemaRef ds:uri="910fb7c4-6534-4137-9ea8-6caf51240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RWJF_Template_Purple.potx</Template>
  <TotalTime>0</TotalTime>
  <Words>587</Words>
  <Application>Microsoft Office PowerPoint</Application>
  <PresentationFormat>On-screen Show (16:9)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RWJF Orange</vt:lpstr>
      <vt:lpstr>RWJF Blue</vt:lpstr>
      <vt:lpstr>RWJF Purple</vt:lpstr>
      <vt:lpstr>RWJF Green</vt:lpstr>
      <vt:lpstr>RWJF Yellow</vt:lpstr>
      <vt:lpstr>RWJF Drak Green</vt:lpstr>
      <vt:lpstr>RWJF Dark Blue</vt:lpstr>
      <vt:lpstr>RWJF Red</vt:lpstr>
      <vt:lpstr>RWJF Culture of Health Prize Alumni Storytelling Cohort</vt:lpstr>
      <vt:lpstr>Overview </vt:lpstr>
      <vt:lpstr>Access Application and Resources</vt:lpstr>
      <vt:lpstr>Access Application and Resources </vt:lpstr>
      <vt:lpstr>Create Online Application Portal Account</vt:lpstr>
      <vt:lpstr>Create Grantmaking Portal Account </vt:lpstr>
      <vt:lpstr>How to Submit Your Application </vt:lpstr>
      <vt:lpstr>How to Submit Your Application </vt:lpstr>
      <vt:lpstr>How to Submit Your Application </vt:lpstr>
      <vt:lpstr>How to Submit Your Application </vt:lpstr>
      <vt:lpstr>How to Submit Your Application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Health Prize  Call for Applications</dc:title>
  <dc:creator/>
  <cp:lastModifiedBy/>
  <cp:revision>554</cp:revision>
  <dcterms:created xsi:type="dcterms:W3CDTF">2012-09-26T19:53:49Z</dcterms:created>
  <dcterms:modified xsi:type="dcterms:W3CDTF">2023-11-28T18:23:54Z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0x010100384901F7A4752E43A156B41D2E71508E</vt:lpwstr>
  </property>
  <property fmtid="{D5CDD505-2E9C-101B-9397-08002B2CF9AE}" pid="3" name="MediaServiceImageTags">
    <vt:lpwstr/>
  </property>
</Properties>
</file>