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0" r:id="rId4"/>
    <p:sldId id="262" r:id="rId5"/>
    <p:sldId id="259" r:id="rId6"/>
    <p:sldId id="258" r:id="rId7"/>
    <p:sldId id="257"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1" d="100"/>
          <a:sy n="71" d="100"/>
        </p:scale>
        <p:origin x="4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A5BE-D418-D2B8-F4CB-1C98B04242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427E14-3EB0-EFC2-A204-5B9509735B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92A92D-41CB-1872-4CF0-AE7CAA590A41}"/>
              </a:ext>
            </a:extLst>
          </p:cNvPr>
          <p:cNvSpPr>
            <a:spLocks noGrp="1"/>
          </p:cNvSpPr>
          <p:nvPr>
            <p:ph type="dt" sz="half" idx="10"/>
          </p:nvPr>
        </p:nvSpPr>
        <p:spPr/>
        <p:txBody>
          <a:bodyPr/>
          <a:lstStyle/>
          <a:p>
            <a:fld id="{0D5147C4-A50D-4A5E-B824-DA2F338EB3DD}" type="datetimeFigureOut">
              <a:rPr lang="en-US" smtClean="0"/>
              <a:t>8/7/2024</a:t>
            </a:fld>
            <a:endParaRPr lang="en-US"/>
          </a:p>
        </p:txBody>
      </p:sp>
      <p:sp>
        <p:nvSpPr>
          <p:cNvPr id="5" name="Footer Placeholder 4">
            <a:extLst>
              <a:ext uri="{FF2B5EF4-FFF2-40B4-BE49-F238E27FC236}">
                <a16:creationId xmlns:a16="http://schemas.microsoft.com/office/drawing/2014/main" id="{045A293B-B42A-0AB4-D180-9E330BFFC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E65BC-6450-E702-1BBC-C7E35EF60849}"/>
              </a:ext>
            </a:extLst>
          </p:cNvPr>
          <p:cNvSpPr>
            <a:spLocks noGrp="1"/>
          </p:cNvSpPr>
          <p:nvPr>
            <p:ph type="sldNum" sz="quarter" idx="12"/>
          </p:nvPr>
        </p:nvSpPr>
        <p:spPr/>
        <p:txBody>
          <a:bodyPr/>
          <a:lstStyle/>
          <a:p>
            <a:fld id="{189F7ADD-4E90-491A-B58F-2EE99C3A9B15}" type="slidenum">
              <a:rPr lang="en-US" smtClean="0"/>
              <a:t>‹#›</a:t>
            </a:fld>
            <a:endParaRPr lang="en-US"/>
          </a:p>
        </p:txBody>
      </p:sp>
    </p:spTree>
    <p:extLst>
      <p:ext uri="{BB962C8B-B14F-4D97-AF65-F5344CB8AC3E}">
        <p14:creationId xmlns:p14="http://schemas.microsoft.com/office/powerpoint/2010/main" val="3179599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83DA-BA96-63F9-F52D-08F6CDA568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7F3BA6-6221-530E-DF1B-8CCF792071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95F9E-6BC6-FDD7-8693-17E627E091CB}"/>
              </a:ext>
            </a:extLst>
          </p:cNvPr>
          <p:cNvSpPr>
            <a:spLocks noGrp="1"/>
          </p:cNvSpPr>
          <p:nvPr>
            <p:ph type="dt" sz="half" idx="10"/>
          </p:nvPr>
        </p:nvSpPr>
        <p:spPr/>
        <p:txBody>
          <a:bodyPr/>
          <a:lstStyle/>
          <a:p>
            <a:fld id="{0D5147C4-A50D-4A5E-B824-DA2F338EB3DD}" type="datetimeFigureOut">
              <a:rPr lang="en-US" smtClean="0"/>
              <a:t>8/7/2024</a:t>
            </a:fld>
            <a:endParaRPr lang="en-US"/>
          </a:p>
        </p:txBody>
      </p:sp>
      <p:sp>
        <p:nvSpPr>
          <p:cNvPr id="5" name="Footer Placeholder 4">
            <a:extLst>
              <a:ext uri="{FF2B5EF4-FFF2-40B4-BE49-F238E27FC236}">
                <a16:creationId xmlns:a16="http://schemas.microsoft.com/office/drawing/2014/main" id="{6E2E3785-CD10-2D5C-7070-12A1F71D60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7362C-732B-782C-539D-813329DF1E15}"/>
              </a:ext>
            </a:extLst>
          </p:cNvPr>
          <p:cNvSpPr>
            <a:spLocks noGrp="1"/>
          </p:cNvSpPr>
          <p:nvPr>
            <p:ph type="sldNum" sz="quarter" idx="12"/>
          </p:nvPr>
        </p:nvSpPr>
        <p:spPr/>
        <p:txBody>
          <a:bodyPr/>
          <a:lstStyle/>
          <a:p>
            <a:fld id="{189F7ADD-4E90-491A-B58F-2EE99C3A9B15}" type="slidenum">
              <a:rPr lang="en-US" smtClean="0"/>
              <a:t>‹#›</a:t>
            </a:fld>
            <a:endParaRPr lang="en-US"/>
          </a:p>
        </p:txBody>
      </p:sp>
    </p:spTree>
    <p:extLst>
      <p:ext uri="{BB962C8B-B14F-4D97-AF65-F5344CB8AC3E}">
        <p14:creationId xmlns:p14="http://schemas.microsoft.com/office/powerpoint/2010/main" val="552915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089452-1AF3-C8D2-E925-13A0CEF369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2A798B-D9C2-4D48-B634-A9FA74AA4B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8AE93-8118-0F10-ECE5-3B9681F3A37B}"/>
              </a:ext>
            </a:extLst>
          </p:cNvPr>
          <p:cNvSpPr>
            <a:spLocks noGrp="1"/>
          </p:cNvSpPr>
          <p:nvPr>
            <p:ph type="dt" sz="half" idx="10"/>
          </p:nvPr>
        </p:nvSpPr>
        <p:spPr/>
        <p:txBody>
          <a:bodyPr/>
          <a:lstStyle/>
          <a:p>
            <a:fld id="{0D5147C4-A50D-4A5E-B824-DA2F338EB3DD}" type="datetimeFigureOut">
              <a:rPr lang="en-US" smtClean="0"/>
              <a:t>8/7/2024</a:t>
            </a:fld>
            <a:endParaRPr lang="en-US"/>
          </a:p>
        </p:txBody>
      </p:sp>
      <p:sp>
        <p:nvSpPr>
          <p:cNvPr id="5" name="Footer Placeholder 4">
            <a:extLst>
              <a:ext uri="{FF2B5EF4-FFF2-40B4-BE49-F238E27FC236}">
                <a16:creationId xmlns:a16="http://schemas.microsoft.com/office/drawing/2014/main" id="{53393073-22D4-330A-4052-075726D4B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09164-2847-4CEB-0F7D-AC0D6598A9D5}"/>
              </a:ext>
            </a:extLst>
          </p:cNvPr>
          <p:cNvSpPr>
            <a:spLocks noGrp="1"/>
          </p:cNvSpPr>
          <p:nvPr>
            <p:ph type="sldNum" sz="quarter" idx="12"/>
          </p:nvPr>
        </p:nvSpPr>
        <p:spPr/>
        <p:txBody>
          <a:bodyPr/>
          <a:lstStyle/>
          <a:p>
            <a:fld id="{189F7ADD-4E90-491A-B58F-2EE99C3A9B15}" type="slidenum">
              <a:rPr lang="en-US" smtClean="0"/>
              <a:t>‹#›</a:t>
            </a:fld>
            <a:endParaRPr lang="en-US"/>
          </a:p>
        </p:txBody>
      </p:sp>
    </p:spTree>
    <p:extLst>
      <p:ext uri="{BB962C8B-B14F-4D97-AF65-F5344CB8AC3E}">
        <p14:creationId xmlns:p14="http://schemas.microsoft.com/office/powerpoint/2010/main" val="358388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81DF6-2D14-A6F1-3114-F1332FA4B7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9DF22A-9961-3775-3BBB-D7B49F184D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AEB3C-94CB-1D00-BF52-F8DD9A601F9A}"/>
              </a:ext>
            </a:extLst>
          </p:cNvPr>
          <p:cNvSpPr>
            <a:spLocks noGrp="1"/>
          </p:cNvSpPr>
          <p:nvPr>
            <p:ph type="dt" sz="half" idx="10"/>
          </p:nvPr>
        </p:nvSpPr>
        <p:spPr/>
        <p:txBody>
          <a:bodyPr/>
          <a:lstStyle/>
          <a:p>
            <a:fld id="{0D5147C4-A50D-4A5E-B824-DA2F338EB3DD}" type="datetimeFigureOut">
              <a:rPr lang="en-US" smtClean="0"/>
              <a:t>8/7/2024</a:t>
            </a:fld>
            <a:endParaRPr lang="en-US"/>
          </a:p>
        </p:txBody>
      </p:sp>
      <p:sp>
        <p:nvSpPr>
          <p:cNvPr id="5" name="Footer Placeholder 4">
            <a:extLst>
              <a:ext uri="{FF2B5EF4-FFF2-40B4-BE49-F238E27FC236}">
                <a16:creationId xmlns:a16="http://schemas.microsoft.com/office/drawing/2014/main" id="{FC3E6046-5BA5-4982-0739-10DE36F1F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2394A-F3D1-734E-46E0-C7A7E73889BF}"/>
              </a:ext>
            </a:extLst>
          </p:cNvPr>
          <p:cNvSpPr>
            <a:spLocks noGrp="1"/>
          </p:cNvSpPr>
          <p:nvPr>
            <p:ph type="sldNum" sz="quarter" idx="12"/>
          </p:nvPr>
        </p:nvSpPr>
        <p:spPr/>
        <p:txBody>
          <a:bodyPr/>
          <a:lstStyle/>
          <a:p>
            <a:fld id="{189F7ADD-4E90-491A-B58F-2EE99C3A9B15}" type="slidenum">
              <a:rPr lang="en-US" smtClean="0"/>
              <a:t>‹#›</a:t>
            </a:fld>
            <a:endParaRPr lang="en-US"/>
          </a:p>
        </p:txBody>
      </p:sp>
    </p:spTree>
    <p:extLst>
      <p:ext uri="{BB962C8B-B14F-4D97-AF65-F5344CB8AC3E}">
        <p14:creationId xmlns:p14="http://schemas.microsoft.com/office/powerpoint/2010/main" val="1992137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903C-0DC8-C3B3-2721-4FFFA000C7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F91913-B01A-E788-554A-752FF5553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42F81-D37A-D5FF-6F05-4AD8D10666EE}"/>
              </a:ext>
            </a:extLst>
          </p:cNvPr>
          <p:cNvSpPr>
            <a:spLocks noGrp="1"/>
          </p:cNvSpPr>
          <p:nvPr>
            <p:ph type="dt" sz="half" idx="10"/>
          </p:nvPr>
        </p:nvSpPr>
        <p:spPr/>
        <p:txBody>
          <a:bodyPr/>
          <a:lstStyle/>
          <a:p>
            <a:fld id="{0D5147C4-A50D-4A5E-B824-DA2F338EB3DD}" type="datetimeFigureOut">
              <a:rPr lang="en-US" smtClean="0"/>
              <a:t>8/7/2024</a:t>
            </a:fld>
            <a:endParaRPr lang="en-US"/>
          </a:p>
        </p:txBody>
      </p:sp>
      <p:sp>
        <p:nvSpPr>
          <p:cNvPr id="5" name="Footer Placeholder 4">
            <a:extLst>
              <a:ext uri="{FF2B5EF4-FFF2-40B4-BE49-F238E27FC236}">
                <a16:creationId xmlns:a16="http://schemas.microsoft.com/office/drawing/2014/main" id="{98585A6C-9342-22A1-46BF-33D24B166C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4B9E2-93F8-BFBE-B9C1-FC6A69617F7A}"/>
              </a:ext>
            </a:extLst>
          </p:cNvPr>
          <p:cNvSpPr>
            <a:spLocks noGrp="1"/>
          </p:cNvSpPr>
          <p:nvPr>
            <p:ph type="sldNum" sz="quarter" idx="12"/>
          </p:nvPr>
        </p:nvSpPr>
        <p:spPr/>
        <p:txBody>
          <a:bodyPr/>
          <a:lstStyle/>
          <a:p>
            <a:fld id="{189F7ADD-4E90-491A-B58F-2EE99C3A9B15}" type="slidenum">
              <a:rPr lang="en-US" smtClean="0"/>
              <a:t>‹#›</a:t>
            </a:fld>
            <a:endParaRPr lang="en-US"/>
          </a:p>
        </p:txBody>
      </p:sp>
    </p:spTree>
    <p:extLst>
      <p:ext uri="{BB962C8B-B14F-4D97-AF65-F5344CB8AC3E}">
        <p14:creationId xmlns:p14="http://schemas.microsoft.com/office/powerpoint/2010/main" val="3344842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F48C-D31D-13D2-5ED9-C13D53A88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778D69-A103-17F1-CE56-3F7DCB2554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DEDF3A-5925-19ED-115C-259671130E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5AED55-A692-DBF5-1A55-8EEE85F91196}"/>
              </a:ext>
            </a:extLst>
          </p:cNvPr>
          <p:cNvSpPr>
            <a:spLocks noGrp="1"/>
          </p:cNvSpPr>
          <p:nvPr>
            <p:ph type="dt" sz="half" idx="10"/>
          </p:nvPr>
        </p:nvSpPr>
        <p:spPr/>
        <p:txBody>
          <a:bodyPr/>
          <a:lstStyle/>
          <a:p>
            <a:fld id="{0D5147C4-A50D-4A5E-B824-DA2F338EB3DD}" type="datetimeFigureOut">
              <a:rPr lang="en-US" smtClean="0"/>
              <a:t>8/7/2024</a:t>
            </a:fld>
            <a:endParaRPr lang="en-US"/>
          </a:p>
        </p:txBody>
      </p:sp>
      <p:sp>
        <p:nvSpPr>
          <p:cNvPr id="6" name="Footer Placeholder 5">
            <a:extLst>
              <a:ext uri="{FF2B5EF4-FFF2-40B4-BE49-F238E27FC236}">
                <a16:creationId xmlns:a16="http://schemas.microsoft.com/office/drawing/2014/main" id="{CC8E518A-ED7F-D17F-4367-3857D48539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7BE7AA-D8C3-D07C-8527-E698085E56D0}"/>
              </a:ext>
            </a:extLst>
          </p:cNvPr>
          <p:cNvSpPr>
            <a:spLocks noGrp="1"/>
          </p:cNvSpPr>
          <p:nvPr>
            <p:ph type="sldNum" sz="quarter" idx="12"/>
          </p:nvPr>
        </p:nvSpPr>
        <p:spPr/>
        <p:txBody>
          <a:bodyPr/>
          <a:lstStyle/>
          <a:p>
            <a:fld id="{189F7ADD-4E90-491A-B58F-2EE99C3A9B15}" type="slidenum">
              <a:rPr lang="en-US" smtClean="0"/>
              <a:t>‹#›</a:t>
            </a:fld>
            <a:endParaRPr lang="en-US"/>
          </a:p>
        </p:txBody>
      </p:sp>
    </p:spTree>
    <p:extLst>
      <p:ext uri="{BB962C8B-B14F-4D97-AF65-F5344CB8AC3E}">
        <p14:creationId xmlns:p14="http://schemas.microsoft.com/office/powerpoint/2010/main" val="4218966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B314-7179-BBEA-5854-63B44E4C66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E366E5-266F-F7CB-840C-A36DB6DC08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D451EA-809F-5B7B-67F4-3510EC3360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50873C-EE33-A61A-A73E-40020CAF11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63495C-300B-2342-DC7C-42E59387EF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386D59-1C89-1B23-3173-45354D8E5292}"/>
              </a:ext>
            </a:extLst>
          </p:cNvPr>
          <p:cNvSpPr>
            <a:spLocks noGrp="1"/>
          </p:cNvSpPr>
          <p:nvPr>
            <p:ph type="dt" sz="half" idx="10"/>
          </p:nvPr>
        </p:nvSpPr>
        <p:spPr/>
        <p:txBody>
          <a:bodyPr/>
          <a:lstStyle/>
          <a:p>
            <a:fld id="{0D5147C4-A50D-4A5E-B824-DA2F338EB3DD}" type="datetimeFigureOut">
              <a:rPr lang="en-US" smtClean="0"/>
              <a:t>8/7/2024</a:t>
            </a:fld>
            <a:endParaRPr lang="en-US"/>
          </a:p>
        </p:txBody>
      </p:sp>
      <p:sp>
        <p:nvSpPr>
          <p:cNvPr id="8" name="Footer Placeholder 7">
            <a:extLst>
              <a:ext uri="{FF2B5EF4-FFF2-40B4-BE49-F238E27FC236}">
                <a16:creationId xmlns:a16="http://schemas.microsoft.com/office/drawing/2014/main" id="{4B33D73E-FA00-056E-FFEA-17E21DABB9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A1555B-82F3-250D-8B75-BAAD2DE03014}"/>
              </a:ext>
            </a:extLst>
          </p:cNvPr>
          <p:cNvSpPr>
            <a:spLocks noGrp="1"/>
          </p:cNvSpPr>
          <p:nvPr>
            <p:ph type="sldNum" sz="quarter" idx="12"/>
          </p:nvPr>
        </p:nvSpPr>
        <p:spPr/>
        <p:txBody>
          <a:bodyPr/>
          <a:lstStyle/>
          <a:p>
            <a:fld id="{189F7ADD-4E90-491A-B58F-2EE99C3A9B15}" type="slidenum">
              <a:rPr lang="en-US" smtClean="0"/>
              <a:t>‹#›</a:t>
            </a:fld>
            <a:endParaRPr lang="en-US"/>
          </a:p>
        </p:txBody>
      </p:sp>
    </p:spTree>
    <p:extLst>
      <p:ext uri="{BB962C8B-B14F-4D97-AF65-F5344CB8AC3E}">
        <p14:creationId xmlns:p14="http://schemas.microsoft.com/office/powerpoint/2010/main" val="4174828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E01C-22DF-35E5-46D6-062996AC6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D33B3-0DD2-B939-E92D-8AFBE5B07B19}"/>
              </a:ext>
            </a:extLst>
          </p:cNvPr>
          <p:cNvSpPr>
            <a:spLocks noGrp="1"/>
          </p:cNvSpPr>
          <p:nvPr>
            <p:ph type="dt" sz="half" idx="10"/>
          </p:nvPr>
        </p:nvSpPr>
        <p:spPr/>
        <p:txBody>
          <a:bodyPr/>
          <a:lstStyle/>
          <a:p>
            <a:fld id="{0D5147C4-A50D-4A5E-B824-DA2F338EB3DD}" type="datetimeFigureOut">
              <a:rPr lang="en-US" smtClean="0"/>
              <a:t>8/7/2024</a:t>
            </a:fld>
            <a:endParaRPr lang="en-US"/>
          </a:p>
        </p:txBody>
      </p:sp>
      <p:sp>
        <p:nvSpPr>
          <p:cNvPr id="4" name="Footer Placeholder 3">
            <a:extLst>
              <a:ext uri="{FF2B5EF4-FFF2-40B4-BE49-F238E27FC236}">
                <a16:creationId xmlns:a16="http://schemas.microsoft.com/office/drawing/2014/main" id="{BD652EFD-7E2A-8C54-1225-F22A529150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96855E-CAC7-5292-6D0A-5046276A3200}"/>
              </a:ext>
            </a:extLst>
          </p:cNvPr>
          <p:cNvSpPr>
            <a:spLocks noGrp="1"/>
          </p:cNvSpPr>
          <p:nvPr>
            <p:ph type="sldNum" sz="quarter" idx="12"/>
          </p:nvPr>
        </p:nvSpPr>
        <p:spPr/>
        <p:txBody>
          <a:bodyPr/>
          <a:lstStyle/>
          <a:p>
            <a:fld id="{189F7ADD-4E90-491A-B58F-2EE99C3A9B15}" type="slidenum">
              <a:rPr lang="en-US" smtClean="0"/>
              <a:t>‹#›</a:t>
            </a:fld>
            <a:endParaRPr lang="en-US"/>
          </a:p>
        </p:txBody>
      </p:sp>
    </p:spTree>
    <p:extLst>
      <p:ext uri="{BB962C8B-B14F-4D97-AF65-F5344CB8AC3E}">
        <p14:creationId xmlns:p14="http://schemas.microsoft.com/office/powerpoint/2010/main" val="2454138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001814-C432-F469-CDAC-C1F1EAEF3BB5}"/>
              </a:ext>
            </a:extLst>
          </p:cNvPr>
          <p:cNvSpPr>
            <a:spLocks noGrp="1"/>
          </p:cNvSpPr>
          <p:nvPr>
            <p:ph type="dt" sz="half" idx="10"/>
          </p:nvPr>
        </p:nvSpPr>
        <p:spPr/>
        <p:txBody>
          <a:bodyPr/>
          <a:lstStyle/>
          <a:p>
            <a:fld id="{0D5147C4-A50D-4A5E-B824-DA2F338EB3DD}" type="datetimeFigureOut">
              <a:rPr lang="en-US" smtClean="0"/>
              <a:t>8/7/2024</a:t>
            </a:fld>
            <a:endParaRPr lang="en-US"/>
          </a:p>
        </p:txBody>
      </p:sp>
      <p:sp>
        <p:nvSpPr>
          <p:cNvPr id="3" name="Footer Placeholder 2">
            <a:extLst>
              <a:ext uri="{FF2B5EF4-FFF2-40B4-BE49-F238E27FC236}">
                <a16:creationId xmlns:a16="http://schemas.microsoft.com/office/drawing/2014/main" id="{EAE30177-43A9-9999-7529-D22BCBA301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34EB55-4D9C-42EC-836F-509E003ADCAE}"/>
              </a:ext>
            </a:extLst>
          </p:cNvPr>
          <p:cNvSpPr>
            <a:spLocks noGrp="1"/>
          </p:cNvSpPr>
          <p:nvPr>
            <p:ph type="sldNum" sz="quarter" idx="12"/>
          </p:nvPr>
        </p:nvSpPr>
        <p:spPr/>
        <p:txBody>
          <a:bodyPr/>
          <a:lstStyle/>
          <a:p>
            <a:fld id="{189F7ADD-4E90-491A-B58F-2EE99C3A9B15}" type="slidenum">
              <a:rPr lang="en-US" smtClean="0"/>
              <a:t>‹#›</a:t>
            </a:fld>
            <a:endParaRPr lang="en-US"/>
          </a:p>
        </p:txBody>
      </p:sp>
    </p:spTree>
    <p:extLst>
      <p:ext uri="{BB962C8B-B14F-4D97-AF65-F5344CB8AC3E}">
        <p14:creationId xmlns:p14="http://schemas.microsoft.com/office/powerpoint/2010/main" val="3503386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F3B49-7F70-41E0-0071-FB013A0365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1BDBE6-1E38-B179-1CD9-C8FD538B0B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DEA8AF-3A57-3D7F-5F92-9DA5745B84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7CFBB8-A157-4B05-A812-66EC25B24C0C}"/>
              </a:ext>
            </a:extLst>
          </p:cNvPr>
          <p:cNvSpPr>
            <a:spLocks noGrp="1"/>
          </p:cNvSpPr>
          <p:nvPr>
            <p:ph type="dt" sz="half" idx="10"/>
          </p:nvPr>
        </p:nvSpPr>
        <p:spPr/>
        <p:txBody>
          <a:bodyPr/>
          <a:lstStyle/>
          <a:p>
            <a:fld id="{0D5147C4-A50D-4A5E-B824-DA2F338EB3DD}" type="datetimeFigureOut">
              <a:rPr lang="en-US" smtClean="0"/>
              <a:t>8/7/2024</a:t>
            </a:fld>
            <a:endParaRPr lang="en-US"/>
          </a:p>
        </p:txBody>
      </p:sp>
      <p:sp>
        <p:nvSpPr>
          <p:cNvPr id="6" name="Footer Placeholder 5">
            <a:extLst>
              <a:ext uri="{FF2B5EF4-FFF2-40B4-BE49-F238E27FC236}">
                <a16:creationId xmlns:a16="http://schemas.microsoft.com/office/drawing/2014/main" id="{49FCDF9A-3485-096F-178A-B2EBDDDD18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292CDE-3ED0-D513-6564-09AA7540671E}"/>
              </a:ext>
            </a:extLst>
          </p:cNvPr>
          <p:cNvSpPr>
            <a:spLocks noGrp="1"/>
          </p:cNvSpPr>
          <p:nvPr>
            <p:ph type="sldNum" sz="quarter" idx="12"/>
          </p:nvPr>
        </p:nvSpPr>
        <p:spPr/>
        <p:txBody>
          <a:bodyPr/>
          <a:lstStyle/>
          <a:p>
            <a:fld id="{189F7ADD-4E90-491A-B58F-2EE99C3A9B15}" type="slidenum">
              <a:rPr lang="en-US" smtClean="0"/>
              <a:t>‹#›</a:t>
            </a:fld>
            <a:endParaRPr lang="en-US"/>
          </a:p>
        </p:txBody>
      </p:sp>
    </p:spTree>
    <p:extLst>
      <p:ext uri="{BB962C8B-B14F-4D97-AF65-F5344CB8AC3E}">
        <p14:creationId xmlns:p14="http://schemas.microsoft.com/office/powerpoint/2010/main" val="1741098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32A02-310E-5B75-4C58-B907EEA0C0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D2F46-B57C-25B6-CDA1-B133188870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E19AE7-8FEA-CD2C-A671-DA5B40C86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A764B2-5B01-766C-214E-CA13B7848597}"/>
              </a:ext>
            </a:extLst>
          </p:cNvPr>
          <p:cNvSpPr>
            <a:spLocks noGrp="1"/>
          </p:cNvSpPr>
          <p:nvPr>
            <p:ph type="dt" sz="half" idx="10"/>
          </p:nvPr>
        </p:nvSpPr>
        <p:spPr/>
        <p:txBody>
          <a:bodyPr/>
          <a:lstStyle/>
          <a:p>
            <a:fld id="{0D5147C4-A50D-4A5E-B824-DA2F338EB3DD}" type="datetimeFigureOut">
              <a:rPr lang="en-US" smtClean="0"/>
              <a:t>8/7/2024</a:t>
            </a:fld>
            <a:endParaRPr lang="en-US"/>
          </a:p>
        </p:txBody>
      </p:sp>
      <p:sp>
        <p:nvSpPr>
          <p:cNvPr id="6" name="Footer Placeholder 5">
            <a:extLst>
              <a:ext uri="{FF2B5EF4-FFF2-40B4-BE49-F238E27FC236}">
                <a16:creationId xmlns:a16="http://schemas.microsoft.com/office/drawing/2014/main" id="{E02F9A87-E8AF-7F08-6A71-A439B73E7D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8BC285-BBD1-439F-A1D0-ECBE5DC90093}"/>
              </a:ext>
            </a:extLst>
          </p:cNvPr>
          <p:cNvSpPr>
            <a:spLocks noGrp="1"/>
          </p:cNvSpPr>
          <p:nvPr>
            <p:ph type="sldNum" sz="quarter" idx="12"/>
          </p:nvPr>
        </p:nvSpPr>
        <p:spPr/>
        <p:txBody>
          <a:bodyPr/>
          <a:lstStyle/>
          <a:p>
            <a:fld id="{189F7ADD-4E90-491A-B58F-2EE99C3A9B15}" type="slidenum">
              <a:rPr lang="en-US" smtClean="0"/>
              <a:t>‹#›</a:t>
            </a:fld>
            <a:endParaRPr lang="en-US"/>
          </a:p>
        </p:txBody>
      </p:sp>
    </p:spTree>
    <p:extLst>
      <p:ext uri="{BB962C8B-B14F-4D97-AF65-F5344CB8AC3E}">
        <p14:creationId xmlns:p14="http://schemas.microsoft.com/office/powerpoint/2010/main" val="3510797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5302AC-5C64-2A05-04B8-F31A84B731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92595A-8056-DC35-8CF8-7FBED3CACE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A9662-88F3-B225-6D8A-828ED924BD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5147C4-A50D-4A5E-B824-DA2F338EB3DD}" type="datetimeFigureOut">
              <a:rPr lang="en-US" smtClean="0"/>
              <a:t>8/7/2024</a:t>
            </a:fld>
            <a:endParaRPr lang="en-US"/>
          </a:p>
        </p:txBody>
      </p:sp>
      <p:sp>
        <p:nvSpPr>
          <p:cNvPr id="5" name="Footer Placeholder 4">
            <a:extLst>
              <a:ext uri="{FF2B5EF4-FFF2-40B4-BE49-F238E27FC236}">
                <a16:creationId xmlns:a16="http://schemas.microsoft.com/office/drawing/2014/main" id="{025ED0CC-E01C-1C18-25C5-972BF28256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07C3D0F-B6DE-C05E-E5D1-2C4252A14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9F7ADD-4E90-491A-B58F-2EE99C3A9B15}" type="slidenum">
              <a:rPr lang="en-US" smtClean="0"/>
              <a:t>‹#›</a:t>
            </a:fld>
            <a:endParaRPr lang="en-US"/>
          </a:p>
        </p:txBody>
      </p:sp>
    </p:spTree>
    <p:extLst>
      <p:ext uri="{BB962C8B-B14F-4D97-AF65-F5344CB8AC3E}">
        <p14:creationId xmlns:p14="http://schemas.microsoft.com/office/powerpoint/2010/main" val="345460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Escalator Moving Up">
            <a:extLst>
              <a:ext uri="{FF2B5EF4-FFF2-40B4-BE49-F238E27FC236}">
                <a16:creationId xmlns:a16="http://schemas.microsoft.com/office/drawing/2014/main" id="{BD66622B-ECC0-D0F0-58BD-118E72DD97B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FCAE49-0225-1A53-E300-81E7733A881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Supporting Youth at High Risk of Gun Violence Initiative Grant Program</a:t>
            </a:r>
          </a:p>
        </p:txBody>
      </p:sp>
      <p:sp>
        <p:nvSpPr>
          <p:cNvPr id="3" name="Subtitle 2">
            <a:extLst>
              <a:ext uri="{FF2B5EF4-FFF2-40B4-BE49-F238E27FC236}">
                <a16:creationId xmlns:a16="http://schemas.microsoft.com/office/drawing/2014/main" id="{006190E5-D79C-9036-8057-1D097429EE9D}"/>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Overview</a:t>
            </a:r>
          </a:p>
        </p:txBody>
      </p:sp>
    </p:spTree>
    <p:extLst>
      <p:ext uri="{BB962C8B-B14F-4D97-AF65-F5344CB8AC3E}">
        <p14:creationId xmlns:p14="http://schemas.microsoft.com/office/powerpoint/2010/main" val="295340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40C7DD-6108-0677-B737-D55C076045BA}"/>
              </a:ext>
            </a:extLst>
          </p:cNvPr>
          <p:cNvSpPr>
            <a:spLocks noGrp="1"/>
          </p:cNvSpPr>
          <p:nvPr>
            <p:ph type="title"/>
          </p:nvPr>
        </p:nvSpPr>
        <p:spPr>
          <a:xfrm>
            <a:off x="761803" y="350196"/>
            <a:ext cx="4646904" cy="1624520"/>
          </a:xfrm>
        </p:spPr>
        <p:txBody>
          <a:bodyPr anchor="ctr">
            <a:normAutofit/>
          </a:bodyPr>
          <a:lstStyle/>
          <a:p>
            <a:r>
              <a:rPr lang="en-US" sz="3700"/>
              <a:t>Supporting Youth at High Risk of Gun Violence</a:t>
            </a:r>
          </a:p>
        </p:txBody>
      </p:sp>
      <p:sp>
        <p:nvSpPr>
          <p:cNvPr id="3" name="Content Placeholder 2">
            <a:extLst>
              <a:ext uri="{FF2B5EF4-FFF2-40B4-BE49-F238E27FC236}">
                <a16:creationId xmlns:a16="http://schemas.microsoft.com/office/drawing/2014/main" id="{44FFE65B-02E2-98C0-7088-C1C787055B77}"/>
              </a:ext>
            </a:extLst>
          </p:cNvPr>
          <p:cNvSpPr>
            <a:spLocks noGrp="1"/>
          </p:cNvSpPr>
          <p:nvPr>
            <p:ph idx="1"/>
          </p:nvPr>
        </p:nvSpPr>
        <p:spPr>
          <a:xfrm>
            <a:off x="609600" y="2636195"/>
            <a:ext cx="4799107" cy="3958589"/>
          </a:xfrm>
        </p:spPr>
        <p:txBody>
          <a:bodyPr anchor="ctr">
            <a:noAutofit/>
          </a:bodyPr>
          <a:lstStyle/>
          <a:p>
            <a:pPr marL="0" indent="0">
              <a:buNone/>
            </a:pPr>
            <a:r>
              <a:rPr lang="en-US" b="1" dirty="0">
                <a:effectLst/>
                <a:latin typeface="Instrument Sans" pitchFamily="2" charset="0"/>
                <a:ea typeface="Aptos" panose="020B0004020202020204" pitchFamily="34" charset="0"/>
                <a:cs typeface="Times New Roman" panose="02020603050405020304" pitchFamily="18" charset="0"/>
              </a:rPr>
              <a:t>Goal:  </a:t>
            </a:r>
            <a:r>
              <a:rPr lang="en-US" dirty="0">
                <a:effectLst/>
                <a:latin typeface="Instrument Sans" pitchFamily="2" charset="0"/>
                <a:ea typeface="Aptos" panose="020B0004020202020204" pitchFamily="34" charset="0"/>
                <a:cs typeface="Times New Roman" panose="02020603050405020304" pitchFamily="18" charset="0"/>
              </a:rPr>
              <a:t>By implementing the proposed violence reduction and prevention program Youth Outreach and Life Coaching focused on individual youth at greatest risk it is anticipated that local safety concerns, community trauma, and community wellness, will be positively addressed.</a:t>
            </a:r>
            <a:endParaRPr lang="en-US" dirty="0"/>
          </a:p>
        </p:txBody>
      </p:sp>
      <p:pic>
        <p:nvPicPr>
          <p:cNvPr id="5" name="Picture 4" descr="One in a crowd">
            <a:extLst>
              <a:ext uri="{FF2B5EF4-FFF2-40B4-BE49-F238E27FC236}">
                <a16:creationId xmlns:a16="http://schemas.microsoft.com/office/drawing/2014/main" id="{11663E4E-2886-26B7-C76C-4FF6D31FBB8B}"/>
              </a:ext>
            </a:extLst>
          </p:cNvPr>
          <p:cNvPicPr>
            <a:picLocks noChangeAspect="1"/>
          </p:cNvPicPr>
          <p:nvPr/>
        </p:nvPicPr>
        <p:blipFill>
          <a:blip r:embed="rId2"/>
          <a:srcRect l="20725" r="12534"/>
          <a:stretch/>
        </p:blipFill>
        <p:spPr>
          <a:xfrm>
            <a:off x="6096000" y="1"/>
            <a:ext cx="6102825" cy="6858000"/>
          </a:xfrm>
          <a:prstGeom prst="rect">
            <a:avLst/>
          </a:prstGeom>
        </p:spPr>
      </p:pic>
    </p:spTree>
    <p:extLst>
      <p:ext uri="{BB962C8B-B14F-4D97-AF65-F5344CB8AC3E}">
        <p14:creationId xmlns:p14="http://schemas.microsoft.com/office/powerpoint/2010/main" val="1088795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6CAF-8D6B-0965-F283-9DD8AE3019FD}"/>
              </a:ext>
            </a:extLst>
          </p:cNvPr>
          <p:cNvSpPr>
            <a:spLocks noGrp="1"/>
          </p:cNvSpPr>
          <p:nvPr>
            <p:ph type="title"/>
          </p:nvPr>
        </p:nvSpPr>
        <p:spPr/>
        <p:txBody>
          <a:bodyPr/>
          <a:lstStyle/>
          <a:p>
            <a:r>
              <a:rPr lang="en-US" dirty="0"/>
              <a:t>One initiative, two opportunities</a:t>
            </a:r>
          </a:p>
        </p:txBody>
      </p:sp>
      <p:sp>
        <p:nvSpPr>
          <p:cNvPr id="3" name="Content Placeholder 2">
            <a:extLst>
              <a:ext uri="{FF2B5EF4-FFF2-40B4-BE49-F238E27FC236}">
                <a16:creationId xmlns:a16="http://schemas.microsoft.com/office/drawing/2014/main" id="{67D92BEA-C61E-F164-962D-638EB36FF1FD}"/>
              </a:ext>
            </a:extLst>
          </p:cNvPr>
          <p:cNvSpPr>
            <a:spLocks noGrp="1"/>
          </p:cNvSpPr>
          <p:nvPr>
            <p:ph idx="1"/>
          </p:nvPr>
        </p:nvSpPr>
        <p:spPr>
          <a:xfrm>
            <a:off x="838200" y="1407458"/>
            <a:ext cx="10515600" cy="4993341"/>
          </a:xfrm>
        </p:spPr>
        <p:txBody>
          <a:bodyPr>
            <a:normAutofit/>
          </a:bodyPr>
          <a:lstStyle/>
          <a:p>
            <a:pPr marL="0" indent="0">
              <a:buNone/>
            </a:pPr>
            <a:r>
              <a:rPr lang="en-US" sz="2400" b="1" kern="100" dirty="0">
                <a:solidFill>
                  <a:srgbClr val="141A1C"/>
                </a:solidFill>
                <a:effectLst/>
                <a:latin typeface="Instrument Sans" pitchFamily="2" charset="0"/>
                <a:ea typeface="Times New Roman" panose="02020603050405020304" pitchFamily="18" charset="0"/>
                <a:cs typeface="Times New Roman" panose="02020603050405020304" pitchFamily="18" charset="0"/>
              </a:rPr>
              <a:t>Youth Outreach Organizations</a:t>
            </a:r>
            <a:r>
              <a:rPr lang="en-US" sz="2400" kern="100" dirty="0">
                <a:solidFill>
                  <a:srgbClr val="141A1C"/>
                </a:solidFill>
                <a:effectLst/>
                <a:latin typeface="Instrument Sans" pitchFamily="2" charset="0"/>
                <a:ea typeface="Times New Roman" panose="02020603050405020304" pitchFamily="18" charset="0"/>
                <a:cs typeface="Times New Roman" panose="02020603050405020304" pitchFamily="18" charset="0"/>
              </a:rPr>
              <a:t> – </a:t>
            </a:r>
          </a:p>
          <a:p>
            <a:pPr marL="0" indent="0">
              <a:buNone/>
            </a:pPr>
            <a:r>
              <a:rPr lang="en-US" sz="2400" kern="100" dirty="0" err="1">
                <a:solidFill>
                  <a:srgbClr val="141A1C"/>
                </a:solidFill>
                <a:effectLst/>
                <a:latin typeface="Instrument Sans" pitchFamily="2" charset="0"/>
                <a:ea typeface="Times New Roman" panose="02020603050405020304" pitchFamily="18" charset="0"/>
                <a:cs typeface="Times New Roman" panose="02020603050405020304" pitchFamily="18" charset="0"/>
              </a:rPr>
              <a:t>HRiA</a:t>
            </a:r>
            <a:r>
              <a:rPr lang="en-US" sz="2400" kern="100" dirty="0">
                <a:solidFill>
                  <a:srgbClr val="141A1C"/>
                </a:solidFill>
                <a:effectLst/>
                <a:latin typeface="Instrument Sans" pitchFamily="2" charset="0"/>
                <a:ea typeface="Times New Roman" panose="02020603050405020304" pitchFamily="18" charset="0"/>
                <a:cs typeface="Times New Roman" panose="02020603050405020304" pitchFamily="18" charset="0"/>
              </a:rPr>
              <a:t> will select approximately two to four (2-4) Community Organizations who will be selected to identify seventy (70) youth (12-24 years) in the city of Atlanta who may potentially be at the highest risk for violent injury and death, based on law enforcement and criminal justice involvement. The selected organizations will perform directed outreach. The organizations best</a:t>
            </a:r>
            <a:r>
              <a:rPr lang="en-US" sz="2400" kern="100" dirty="0">
                <a:effectLst/>
                <a:latin typeface="Instrument Sans" pitchFamily="2" charset="0"/>
                <a:ea typeface="Aptos" panose="020B0004020202020204" pitchFamily="34" charset="0"/>
                <a:cs typeface="Times New Roman" panose="02020603050405020304" pitchFamily="18" charset="0"/>
              </a:rPr>
              <a:t> </a:t>
            </a:r>
            <a:r>
              <a:rPr lang="en-US" sz="2400" kern="100" dirty="0">
                <a:solidFill>
                  <a:srgbClr val="141A1C"/>
                </a:solidFill>
                <a:effectLst/>
                <a:latin typeface="Instrument Sans" pitchFamily="2" charset="0"/>
                <a:ea typeface="Times New Roman" panose="02020603050405020304" pitchFamily="18" charset="0"/>
                <a:cs typeface="Times New Roman" panose="02020603050405020304" pitchFamily="18" charset="0"/>
              </a:rPr>
              <a:t>poised to perform effective outreach to youth at risk of violent injury and death are grassroots organizations.</a:t>
            </a:r>
          </a:p>
          <a:p>
            <a:pPr marL="0" indent="0">
              <a:buNone/>
            </a:pPr>
            <a:r>
              <a:rPr lang="en-US" sz="2400" kern="100" dirty="0">
                <a:solidFill>
                  <a:srgbClr val="141A1C"/>
                </a:solidFill>
                <a:effectLst/>
                <a:latin typeface="Instrument Sans" pitchFamily="2" charset="0"/>
                <a:ea typeface="Times New Roman" panose="02020603050405020304" pitchFamily="18" charset="0"/>
                <a:cs typeface="Times New Roman" panose="02020603050405020304" pitchFamily="18" charset="0"/>
              </a:rPr>
              <a:t>Youth Workers will engage youth at any stage of readiness (i.e., precontemplation, contemplation, preparation, action, and maintenance) through structured and unstructured programing. Case management and programming offered will build toward education, employment, and engagement in Life Coaching cognitive behavioral therapy to incorporate life skills and emotion regulation. </a:t>
            </a:r>
            <a:endParaRPr lang="en-US" dirty="0"/>
          </a:p>
        </p:txBody>
      </p:sp>
    </p:spTree>
    <p:extLst>
      <p:ext uri="{BB962C8B-B14F-4D97-AF65-F5344CB8AC3E}">
        <p14:creationId xmlns:p14="http://schemas.microsoft.com/office/powerpoint/2010/main" val="927016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6CAF-8D6B-0965-F283-9DD8AE3019FD}"/>
              </a:ext>
            </a:extLst>
          </p:cNvPr>
          <p:cNvSpPr>
            <a:spLocks noGrp="1"/>
          </p:cNvSpPr>
          <p:nvPr>
            <p:ph type="title"/>
          </p:nvPr>
        </p:nvSpPr>
        <p:spPr/>
        <p:txBody>
          <a:bodyPr/>
          <a:lstStyle/>
          <a:p>
            <a:r>
              <a:rPr lang="en-US" dirty="0"/>
              <a:t>One initiative, two opportunities</a:t>
            </a:r>
          </a:p>
        </p:txBody>
      </p:sp>
      <p:sp>
        <p:nvSpPr>
          <p:cNvPr id="3" name="Content Placeholder 2">
            <a:extLst>
              <a:ext uri="{FF2B5EF4-FFF2-40B4-BE49-F238E27FC236}">
                <a16:creationId xmlns:a16="http://schemas.microsoft.com/office/drawing/2014/main" id="{67D92BEA-C61E-F164-962D-638EB36FF1FD}"/>
              </a:ext>
            </a:extLst>
          </p:cNvPr>
          <p:cNvSpPr>
            <a:spLocks noGrp="1"/>
          </p:cNvSpPr>
          <p:nvPr>
            <p:ph idx="1"/>
          </p:nvPr>
        </p:nvSpPr>
        <p:spPr/>
        <p:txBody>
          <a:bodyPr>
            <a:normAutofit/>
          </a:bodyPr>
          <a:lstStyle/>
          <a:p>
            <a:pPr marL="0" indent="0">
              <a:buNone/>
            </a:pPr>
            <a:r>
              <a:rPr lang="en-US" sz="2400" b="1" kern="100" dirty="0">
                <a:solidFill>
                  <a:srgbClr val="141A1C"/>
                </a:solidFill>
                <a:effectLst/>
                <a:latin typeface="Instrument Sans" pitchFamily="2" charset="0"/>
                <a:ea typeface="Times New Roman" panose="02020603050405020304" pitchFamily="18" charset="0"/>
                <a:cs typeface="Times New Roman" panose="02020603050405020304" pitchFamily="18" charset="0"/>
              </a:rPr>
              <a:t>Life Coaching</a:t>
            </a:r>
            <a:r>
              <a:rPr lang="en-US" sz="2400" kern="100" dirty="0">
                <a:solidFill>
                  <a:srgbClr val="141A1C"/>
                </a:solidFill>
                <a:effectLst/>
                <a:latin typeface="Instrument Sans" pitchFamily="2" charset="0"/>
                <a:ea typeface="Times New Roman" panose="02020603050405020304" pitchFamily="18" charset="0"/>
                <a:cs typeface="Times New Roman" panose="02020603050405020304" pitchFamily="18" charset="0"/>
              </a:rPr>
              <a:t> – </a:t>
            </a:r>
          </a:p>
          <a:p>
            <a:pPr marL="0" indent="0">
              <a:buNone/>
            </a:pPr>
            <a:r>
              <a:rPr lang="en-US" sz="2400" kern="100" dirty="0" err="1">
                <a:solidFill>
                  <a:srgbClr val="141A1C"/>
                </a:solidFill>
                <a:effectLst/>
                <a:latin typeface="Instrument Sans" pitchFamily="2" charset="0"/>
                <a:ea typeface="Times New Roman" panose="02020603050405020304" pitchFamily="18" charset="0"/>
                <a:cs typeface="Times New Roman" panose="02020603050405020304" pitchFamily="18" charset="0"/>
              </a:rPr>
              <a:t>HRiA</a:t>
            </a:r>
            <a:r>
              <a:rPr lang="en-US" sz="2400" kern="100" dirty="0">
                <a:solidFill>
                  <a:srgbClr val="141A1C"/>
                </a:solidFill>
                <a:effectLst/>
                <a:latin typeface="Instrument Sans" pitchFamily="2" charset="0"/>
                <a:ea typeface="Times New Roman" panose="02020603050405020304" pitchFamily="18" charset="0"/>
                <a:cs typeface="Times New Roman" panose="02020603050405020304" pitchFamily="18" charset="0"/>
              </a:rPr>
              <a:t> will select one to two (1-2) community organizations that will provide trauma-focused cognitive behavioral therapy services to youth engaged through the Youth Outreach Organizations and other efforts.</a:t>
            </a:r>
          </a:p>
          <a:p>
            <a:pPr marL="0" indent="0">
              <a:buNone/>
            </a:pPr>
            <a:r>
              <a:rPr lang="en-US" sz="2400" kern="100" dirty="0">
                <a:effectLst/>
                <a:latin typeface="Instrument Sans" pitchFamily="2" charset="0"/>
                <a:ea typeface="Aptos" panose="020B0004020202020204" pitchFamily="34" charset="0"/>
                <a:cs typeface="Times New Roman" panose="02020603050405020304" pitchFamily="18" charset="0"/>
              </a:rPr>
              <a:t>Life Coaching programming will utilize trained practitioners and certified clinicians to deliver life skills training through a trauma-informed cognitive behavioral therapy curriculum such as Thinking for a Change (T4C) or other comparable intervention.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5751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F54391-E198-3277-E986-B5FC92770671}"/>
              </a:ext>
            </a:extLst>
          </p:cNvPr>
          <p:cNvSpPr>
            <a:spLocks noGrp="1"/>
          </p:cNvSpPr>
          <p:nvPr>
            <p:ph type="title"/>
          </p:nvPr>
        </p:nvSpPr>
        <p:spPr>
          <a:xfrm>
            <a:off x="761803" y="350196"/>
            <a:ext cx="4646904" cy="1624520"/>
          </a:xfrm>
        </p:spPr>
        <p:txBody>
          <a:bodyPr anchor="ctr">
            <a:normAutofit/>
          </a:bodyPr>
          <a:lstStyle/>
          <a:p>
            <a:r>
              <a:rPr lang="en-US" sz="4000" b="1" kern="100">
                <a:effectLst/>
                <a:latin typeface="Instrument Sans" pitchFamily="2" charset="0"/>
                <a:ea typeface="Calibri" panose="020F0502020204030204" pitchFamily="34" charset="0"/>
                <a:cs typeface="Calibri" panose="020F0502020204030204" pitchFamily="34" charset="0"/>
              </a:rPr>
              <a:t>Who is eligible to apply? </a:t>
            </a:r>
            <a:endParaRPr lang="en-US" sz="4000"/>
          </a:p>
        </p:txBody>
      </p:sp>
      <p:sp>
        <p:nvSpPr>
          <p:cNvPr id="3" name="Content Placeholder 2">
            <a:extLst>
              <a:ext uri="{FF2B5EF4-FFF2-40B4-BE49-F238E27FC236}">
                <a16:creationId xmlns:a16="http://schemas.microsoft.com/office/drawing/2014/main" id="{EE4CF09E-AFFA-8833-3137-71FB6D20A21F}"/>
              </a:ext>
            </a:extLst>
          </p:cNvPr>
          <p:cNvSpPr>
            <a:spLocks noGrp="1"/>
          </p:cNvSpPr>
          <p:nvPr>
            <p:ph idx="1"/>
          </p:nvPr>
        </p:nvSpPr>
        <p:spPr>
          <a:xfrm>
            <a:off x="416560" y="2556283"/>
            <a:ext cx="5374640" cy="4031437"/>
          </a:xfrm>
        </p:spPr>
        <p:txBody>
          <a:bodyPr anchor="ctr">
            <a:noAutofit/>
          </a:bodyPr>
          <a:lstStyle/>
          <a:p>
            <a:pPr marL="0" marR="0" indent="0">
              <a:spcBef>
                <a:spcPts val="0"/>
              </a:spcBef>
              <a:spcAft>
                <a:spcPts val="800"/>
              </a:spcAft>
              <a:buNone/>
            </a:pPr>
            <a:r>
              <a:rPr lang="en-US" sz="2400" kern="100" dirty="0">
                <a:effectLst/>
                <a:ea typeface="Aptos" panose="020B0004020202020204" pitchFamily="34" charset="0"/>
                <a:cs typeface="Times New Roman" panose="02020603050405020304" pitchFamily="18" charset="0"/>
              </a:rPr>
              <a:t>Georgia-based nonprofit organizations or groups with a 501(c)3 or a fiscal sponsor, that work in communities where there is a disproportionate impact of gun violence</a:t>
            </a:r>
            <a:r>
              <a:rPr lang="en-US" sz="2400" kern="100" dirty="0">
                <a:effectLst/>
                <a:ea typeface="Aptos" panose="020B0004020202020204" pitchFamily="34" charset="0"/>
                <a:cs typeface="Segoe UI" panose="020B0502040204020203" pitchFamily="34" charset="0"/>
              </a:rPr>
              <a:t> </a:t>
            </a:r>
            <a:br>
              <a:rPr lang="en-US" sz="2400" kern="100" dirty="0">
                <a:effectLst/>
                <a:ea typeface="Aptos" panose="020B0004020202020204" pitchFamily="34" charset="0"/>
                <a:cs typeface="Segoe UI" panose="020B0502040204020203" pitchFamily="34" charset="0"/>
              </a:rPr>
            </a:br>
            <a:br>
              <a:rPr lang="en-US" sz="2400" kern="100" dirty="0">
                <a:effectLst/>
                <a:ea typeface="Aptos" panose="020B0004020202020204" pitchFamily="34" charset="0"/>
                <a:cs typeface="Segoe UI" panose="020B0502040204020203" pitchFamily="34" charset="0"/>
              </a:rPr>
            </a:br>
            <a:r>
              <a:rPr lang="en-US" sz="2400" kern="100" dirty="0">
                <a:effectLst/>
                <a:ea typeface="Aptos" panose="020B0004020202020204" pitchFamily="34" charset="0"/>
                <a:cs typeface="Segoe UI" panose="020B0502040204020203" pitchFamily="34" charset="0"/>
              </a:rPr>
              <a:t>Organizations must:</a:t>
            </a:r>
            <a:endParaRPr lang="en-US" sz="2400" kern="100" dirty="0">
              <a:effectLst/>
              <a:ea typeface="Aptos" panose="020B0004020202020204" pitchFamily="34" charset="0"/>
              <a:cs typeface="Times New Roman" panose="02020603050405020304" pitchFamily="18" charset="0"/>
            </a:endParaRPr>
          </a:p>
          <a:p>
            <a:pPr marL="342900" marR="0" lvl="0" indent="-342900">
              <a:spcBef>
                <a:spcPts val="0"/>
              </a:spcBef>
              <a:spcAft>
                <a:spcPts val="800"/>
              </a:spcAft>
              <a:buFont typeface="Symbol" panose="05050102010706020507" pitchFamily="18" charset="2"/>
              <a:buChar char=""/>
            </a:pPr>
            <a:r>
              <a:rPr lang="en-US" sz="2400" kern="100" dirty="0">
                <a:effectLst/>
                <a:ea typeface="Aptos" panose="020B0004020202020204" pitchFamily="34" charset="0"/>
                <a:cs typeface="Times New Roman" panose="02020603050405020304" pitchFamily="18" charset="0"/>
              </a:rPr>
              <a:t>Currently conduct direct intervention that engages proven-risk individuals most likely to be directly involved in gun violence</a:t>
            </a:r>
          </a:p>
        </p:txBody>
      </p:sp>
      <p:pic>
        <p:nvPicPr>
          <p:cNvPr id="5" name="Picture 4" descr="White puzzle with one red piece">
            <a:extLst>
              <a:ext uri="{FF2B5EF4-FFF2-40B4-BE49-F238E27FC236}">
                <a16:creationId xmlns:a16="http://schemas.microsoft.com/office/drawing/2014/main" id="{BFD157E8-01B4-6A1A-78BB-FD417548C055}"/>
              </a:ext>
            </a:extLst>
          </p:cNvPr>
          <p:cNvPicPr>
            <a:picLocks noChangeAspect="1"/>
          </p:cNvPicPr>
          <p:nvPr/>
        </p:nvPicPr>
        <p:blipFill>
          <a:blip r:embed="rId2"/>
          <a:srcRect l="25774" r="24170"/>
          <a:stretch/>
        </p:blipFill>
        <p:spPr>
          <a:xfrm>
            <a:off x="6096000" y="1"/>
            <a:ext cx="6102825" cy="6858000"/>
          </a:xfrm>
          <a:prstGeom prst="rect">
            <a:avLst/>
          </a:prstGeom>
        </p:spPr>
      </p:pic>
    </p:spTree>
    <p:extLst>
      <p:ext uri="{BB962C8B-B14F-4D97-AF65-F5344CB8AC3E}">
        <p14:creationId xmlns:p14="http://schemas.microsoft.com/office/powerpoint/2010/main" val="3801096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C5158-26B4-9730-4E45-FF66FF89DD0E}"/>
              </a:ext>
            </a:extLst>
          </p:cNvPr>
          <p:cNvSpPr>
            <a:spLocks noGrp="1"/>
          </p:cNvSpPr>
          <p:nvPr>
            <p:ph type="title"/>
          </p:nvPr>
        </p:nvSpPr>
        <p:spPr/>
        <p:txBody>
          <a:bodyPr/>
          <a:lstStyle/>
          <a:p>
            <a:r>
              <a:rPr lang="en-US" sz="4400" b="1" kern="100" dirty="0">
                <a:solidFill>
                  <a:srgbClr val="002060"/>
                </a:solidFill>
                <a:effectLst/>
                <a:latin typeface="Instrument Sans" pitchFamily="2" charset="0"/>
                <a:ea typeface="Calibri" panose="020F0502020204030204" pitchFamily="34" charset="0"/>
                <a:cs typeface="Calibri" panose="020F0502020204030204" pitchFamily="34" charset="0"/>
              </a:rPr>
              <a:t>Who are eligible youth and young adults? </a:t>
            </a:r>
            <a:endParaRPr lang="en-US" dirty="0"/>
          </a:p>
        </p:txBody>
      </p:sp>
      <p:sp>
        <p:nvSpPr>
          <p:cNvPr id="3" name="Content Placeholder 2">
            <a:extLst>
              <a:ext uri="{FF2B5EF4-FFF2-40B4-BE49-F238E27FC236}">
                <a16:creationId xmlns:a16="http://schemas.microsoft.com/office/drawing/2014/main" id="{33CF7888-AFA4-B234-E48C-05EABD95E7C4}"/>
              </a:ext>
            </a:extLst>
          </p:cNvPr>
          <p:cNvSpPr>
            <a:spLocks noGrp="1"/>
          </p:cNvSpPr>
          <p:nvPr>
            <p:ph idx="1"/>
          </p:nvPr>
        </p:nvSpPr>
        <p:spPr/>
        <p:txBody>
          <a:bodyPr>
            <a:normAutofit/>
          </a:bodyPr>
          <a:lstStyle/>
          <a:p>
            <a:pPr marL="0" marR="0" indent="0">
              <a:lnSpc>
                <a:spcPct val="107000"/>
              </a:lnSpc>
              <a:spcBef>
                <a:spcPts val="800"/>
              </a:spcBef>
              <a:spcAft>
                <a:spcPts val="400"/>
              </a:spcAft>
              <a:buNone/>
            </a:pPr>
            <a:r>
              <a:rPr lang="en-US" sz="1800" kern="100" dirty="0">
                <a:solidFill>
                  <a:srgbClr val="141A1C"/>
                </a:solidFill>
                <a:effectLst/>
                <a:latin typeface="Instrument Sans" pitchFamily="2" charset="0"/>
                <a:ea typeface="Aptos" panose="020B0004020202020204" pitchFamily="34" charset="0"/>
                <a:cs typeface="Times New Roman" panose="02020603050405020304" pitchFamily="18" charset="0"/>
              </a:rPr>
              <a:t>Minimum Youth Eligibility Requirements:</a:t>
            </a:r>
            <a:endParaRPr lang="en-US" sz="18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R="0">
              <a:lnSpc>
                <a:spcPct val="107000"/>
              </a:lnSpc>
              <a:spcBef>
                <a:spcPts val="800"/>
              </a:spcBef>
              <a:spcAft>
                <a:spcPts val="400"/>
              </a:spcAft>
              <a:buFont typeface="Wingdings" panose="05000000000000000000" pitchFamily="2" charset="2"/>
              <a:buChar char="ü"/>
            </a:pPr>
            <a:r>
              <a:rPr lang="en-US" sz="2400" kern="100" dirty="0">
                <a:solidFill>
                  <a:srgbClr val="141A1C"/>
                </a:solidFill>
                <a:effectLst/>
                <a:latin typeface="Instrument Sans" pitchFamily="2" charset="0"/>
                <a:ea typeface="Aptos" panose="020B0004020202020204" pitchFamily="34" charset="0"/>
                <a:cs typeface="Times New Roman" panose="02020603050405020304" pitchFamily="18" charset="0"/>
              </a:rPr>
              <a:t>Reside within the City of Atlanta (Acceptable Proofs of Residence include the following: Court-listed address, Driver's License, State Issued ID, Utility bill, Lease Agreement, or Self-Certification);</a:t>
            </a:r>
            <a:endParaRPr lang="en-US" sz="24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R="0">
              <a:lnSpc>
                <a:spcPct val="107000"/>
              </a:lnSpc>
              <a:spcBef>
                <a:spcPts val="800"/>
              </a:spcBef>
              <a:spcAft>
                <a:spcPts val="400"/>
              </a:spcAft>
              <a:buFont typeface="Wingdings" panose="05000000000000000000" pitchFamily="2" charset="2"/>
              <a:buChar char="ü"/>
            </a:pPr>
            <a:r>
              <a:rPr lang="en-US" sz="2400" kern="100" dirty="0">
                <a:solidFill>
                  <a:srgbClr val="141A1C"/>
                </a:solidFill>
                <a:effectLst/>
                <a:latin typeface="Instrument Sans" pitchFamily="2" charset="0"/>
                <a:ea typeface="Aptos" panose="020B0004020202020204" pitchFamily="34" charset="0"/>
                <a:cs typeface="Times New Roman" panose="02020603050405020304" pitchFamily="18" charset="0"/>
              </a:rPr>
              <a:t>History of arrest and involvement with law enforcement agencies (e.g., Atlanta Police Department, Fulton County Sheriffs Office, Dekalb County Sheriff's Office, Atlanta Public Schools' Police Department, or the juvenile justice systems of Fulton or Dekalb counties).</a:t>
            </a:r>
            <a:endParaRPr lang="en-US" sz="24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R="0">
              <a:lnSpc>
                <a:spcPct val="107000"/>
              </a:lnSpc>
              <a:spcBef>
                <a:spcPts val="800"/>
              </a:spcBef>
              <a:spcAft>
                <a:spcPts val="400"/>
              </a:spcAft>
              <a:buFont typeface="Wingdings" panose="05000000000000000000" pitchFamily="2" charset="2"/>
              <a:buChar char="ü"/>
            </a:pPr>
            <a:r>
              <a:rPr lang="en-US" sz="2400" kern="100" dirty="0">
                <a:solidFill>
                  <a:srgbClr val="141A1C"/>
                </a:solidFill>
                <a:effectLst/>
                <a:latin typeface="Instrument Sans" pitchFamily="2" charset="0"/>
                <a:ea typeface="Aptos" panose="020B0004020202020204" pitchFamily="34" charset="0"/>
                <a:cs typeface="Times New Roman" panose="02020603050405020304" pitchFamily="18" charset="0"/>
              </a:rPr>
              <a:t>Youth 12-24 years old.</a:t>
            </a:r>
            <a:endParaRPr lang="en-US" sz="24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86831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4F826-C649-8E1D-DFE1-896292FAD174}"/>
              </a:ext>
            </a:extLst>
          </p:cNvPr>
          <p:cNvSpPr>
            <a:spLocks noGrp="1"/>
          </p:cNvSpPr>
          <p:nvPr>
            <p:ph type="title"/>
          </p:nvPr>
        </p:nvSpPr>
        <p:spPr/>
        <p:txBody>
          <a:bodyPr/>
          <a:lstStyle/>
          <a:p>
            <a:r>
              <a:rPr lang="en-US" sz="4400" b="1" kern="100" dirty="0">
                <a:solidFill>
                  <a:srgbClr val="002060"/>
                </a:solidFill>
                <a:effectLst/>
                <a:latin typeface="+mj-lt"/>
                <a:ea typeface="Times New Roman" panose="02020603050405020304" pitchFamily="18" charset="0"/>
                <a:cs typeface="Times New Roman" panose="02020603050405020304" pitchFamily="18" charset="0"/>
              </a:rPr>
              <a:t>What is the funding?</a:t>
            </a:r>
            <a:endParaRPr lang="en-US" dirty="0"/>
          </a:p>
        </p:txBody>
      </p:sp>
      <p:sp>
        <p:nvSpPr>
          <p:cNvPr id="3" name="Content Placeholder 2">
            <a:extLst>
              <a:ext uri="{FF2B5EF4-FFF2-40B4-BE49-F238E27FC236}">
                <a16:creationId xmlns:a16="http://schemas.microsoft.com/office/drawing/2014/main" id="{5657BBDD-CCB9-5829-7F82-E5AAA094753A}"/>
              </a:ext>
            </a:extLst>
          </p:cNvPr>
          <p:cNvSpPr>
            <a:spLocks noGrp="1"/>
          </p:cNvSpPr>
          <p:nvPr>
            <p:ph idx="1"/>
          </p:nvPr>
        </p:nvSpPr>
        <p:spPr/>
        <p:txBody>
          <a:bodyPr/>
          <a:lstStyle/>
          <a:p>
            <a:pPr marL="0" marR="0" indent="0">
              <a:lnSpc>
                <a:spcPct val="107000"/>
              </a:lnSpc>
              <a:spcBef>
                <a:spcPts val="0"/>
              </a:spcBef>
              <a:spcAft>
                <a:spcPts val="800"/>
              </a:spcAft>
              <a:buNone/>
            </a:pPr>
            <a:r>
              <a:rPr lang="en-US" sz="3200" kern="100" dirty="0" err="1">
                <a:effectLst/>
                <a:latin typeface="+mj-lt"/>
                <a:ea typeface="Aptos" panose="020B0004020202020204" pitchFamily="34" charset="0"/>
                <a:cs typeface="Times New Roman" panose="02020603050405020304" pitchFamily="18" charset="0"/>
              </a:rPr>
              <a:t>HRiA</a:t>
            </a:r>
            <a:r>
              <a:rPr lang="en-US" sz="3200" kern="100" dirty="0">
                <a:effectLst/>
                <a:latin typeface="+mj-lt"/>
                <a:ea typeface="Aptos" panose="020B0004020202020204" pitchFamily="34" charset="0"/>
                <a:cs typeface="Times New Roman" panose="02020603050405020304" pitchFamily="18" charset="0"/>
              </a:rPr>
              <a:t> expects to make the following grants:</a:t>
            </a:r>
            <a:br>
              <a:rPr lang="en-US" sz="3200" kern="100" dirty="0">
                <a:effectLst/>
                <a:latin typeface="+mj-lt"/>
                <a:ea typeface="Aptos" panose="020B0004020202020204" pitchFamily="34" charset="0"/>
                <a:cs typeface="Times New Roman" panose="02020603050405020304" pitchFamily="18" charset="0"/>
              </a:rPr>
            </a:br>
            <a:endParaRPr lang="en-US" sz="3200" kern="100" dirty="0">
              <a:effectLst/>
              <a:latin typeface="+mj-l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200" kern="100" dirty="0">
                <a:effectLst/>
                <a:latin typeface="+mj-lt"/>
                <a:ea typeface="Times New Roman" panose="02020603050405020304" pitchFamily="18" charset="0"/>
                <a:cs typeface="Times New Roman" panose="02020603050405020304" pitchFamily="18" charset="0"/>
              </a:rPr>
              <a:t>4 youth outreach grants, total available funds $991, 869. 23</a:t>
            </a:r>
            <a:endParaRPr lang="en-US" sz="3200" kern="100" dirty="0">
              <a:effectLst/>
              <a:latin typeface="+mj-lt"/>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3200" kern="100" dirty="0">
                <a:effectLst/>
                <a:latin typeface="+mj-lt"/>
                <a:ea typeface="Times New Roman" panose="02020603050405020304" pitchFamily="18" charset="0"/>
                <a:cs typeface="Times New Roman" panose="02020603050405020304" pitchFamily="18" charset="0"/>
              </a:rPr>
              <a:t>Approximately $247, 967 per organization</a:t>
            </a:r>
            <a:endParaRPr lang="en-US" sz="3200" kern="100" dirty="0">
              <a:effectLst/>
              <a:latin typeface="+mj-lt"/>
              <a:ea typeface="Aptos" panose="020B0004020202020204" pitchFamily="34" charset="0"/>
              <a:cs typeface="Times New Roman" panose="02020603050405020304" pitchFamily="18" charset="0"/>
            </a:endParaRPr>
          </a:p>
          <a:p>
            <a:pPr marL="914400" marR="0">
              <a:lnSpc>
                <a:spcPct val="107000"/>
              </a:lnSpc>
              <a:spcBef>
                <a:spcPts val="0"/>
              </a:spcBef>
              <a:spcAft>
                <a:spcPts val="0"/>
              </a:spcAft>
            </a:pPr>
            <a:r>
              <a:rPr lang="en-US" sz="3200" kern="100" dirty="0">
                <a:effectLst/>
                <a:latin typeface="+mj-lt"/>
                <a:ea typeface="Aptos" panose="020B000402020202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3200" kern="100" dirty="0">
                <a:effectLst/>
                <a:latin typeface="+mj-lt"/>
                <a:ea typeface="Times New Roman" panose="02020603050405020304" pitchFamily="18" charset="0"/>
                <a:cs typeface="Times New Roman" panose="02020603050405020304" pitchFamily="18" charset="0"/>
              </a:rPr>
              <a:t>1-2 Life Coaching grants, total available funds $330,623.08</a:t>
            </a:r>
            <a:endParaRPr lang="en-US" sz="3200" kern="100" dirty="0">
              <a:effectLst/>
              <a:latin typeface="+mj-lt"/>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3200" kern="100" dirty="0">
                <a:effectLst/>
                <a:latin typeface="+mj-lt"/>
                <a:ea typeface="Times New Roman" panose="02020603050405020304" pitchFamily="18" charset="0"/>
                <a:cs typeface="Times New Roman" panose="02020603050405020304" pitchFamily="18" charset="0"/>
              </a:rPr>
              <a:t>Approximately, $165,311 per organization</a:t>
            </a:r>
            <a:endParaRPr lang="en-US" sz="3200" kern="100" dirty="0">
              <a:effectLst/>
              <a:latin typeface="+mj-l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46136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291516D2F72549AE5389AF15CFB7D9" ma:contentTypeVersion="17" ma:contentTypeDescription="Create a new document." ma:contentTypeScope="" ma:versionID="ca73b793e7b5f148e3ffde86d7647be3">
  <xsd:schema xmlns:xsd="http://www.w3.org/2001/XMLSchema" xmlns:xs="http://www.w3.org/2001/XMLSchema" xmlns:p="http://schemas.microsoft.com/office/2006/metadata/properties" xmlns:ns1="http://schemas.microsoft.com/sharepoint/v3" xmlns:ns2="912e0414-2be0-4987-8cc8-1fc07200bcb8" xmlns:ns3="de15d014-fc56-4179-9730-bced092ced9a" targetNamespace="http://schemas.microsoft.com/office/2006/metadata/properties" ma:root="true" ma:fieldsID="7226d055aa4885b8879c0601c072567a" ns1:_="" ns2:_="" ns3:_="">
    <xsd:import namespace="http://schemas.microsoft.com/sharepoint/v3"/>
    <xsd:import namespace="912e0414-2be0-4987-8cc8-1fc07200bcb8"/>
    <xsd:import namespace="de15d014-fc56-4179-9730-bced092ced9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2e0414-2be0-4987-8cc8-1fc07200bc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b646a4b-51ee-4339-b8dd-97dafd37892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15d014-fc56-4179-9730-bced092ced9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6c88bd-ffa3-4e67-bc20-9752c8743108}" ma:internalName="TaxCatchAll" ma:showField="CatchAllData" ma:web="de15d014-fc56-4179-9730-bced092ced9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04BE32-AAB7-4414-A56E-9AF9475274FB}"/>
</file>

<file path=customXml/itemProps2.xml><?xml version="1.0" encoding="utf-8"?>
<ds:datastoreItem xmlns:ds="http://schemas.openxmlformats.org/officeDocument/2006/customXml" ds:itemID="{FCF63060-AF74-468E-99A9-E19FF84FBD33}"/>
</file>

<file path=docProps/app.xml><?xml version="1.0" encoding="utf-8"?>
<Properties xmlns="http://schemas.openxmlformats.org/officeDocument/2006/extended-properties" xmlns:vt="http://schemas.openxmlformats.org/officeDocument/2006/docPropsVTypes">
  <TotalTime>193</TotalTime>
  <Words>499</Words>
  <Application>Microsoft Office PowerPoint</Application>
  <PresentationFormat>Widescreen</PresentationFormat>
  <Paragraphs>27</Paragraphs>
  <Slides>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Aptos</vt:lpstr>
      <vt:lpstr>Aptos Display</vt:lpstr>
      <vt:lpstr>Arial</vt:lpstr>
      <vt:lpstr>Courier New</vt:lpstr>
      <vt:lpstr>Instrument Sans</vt:lpstr>
      <vt:lpstr>Symbol</vt:lpstr>
      <vt:lpstr>Wingdings</vt:lpstr>
      <vt:lpstr>Office Theme</vt:lpstr>
      <vt:lpstr>Supporting Youth at High Risk of Gun Violence Initiative Grant Program</vt:lpstr>
      <vt:lpstr>Supporting Youth at High Risk of Gun Violence</vt:lpstr>
      <vt:lpstr>One initiative, two opportunities</vt:lpstr>
      <vt:lpstr>One initiative, two opportunities</vt:lpstr>
      <vt:lpstr>Who is eligible to apply? </vt:lpstr>
      <vt:lpstr>Who are eligible youth and young adults? </vt:lpstr>
      <vt:lpstr>What is the funding?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 Barbosa</dc:creator>
  <cp:lastModifiedBy>Mo Barbosa</cp:lastModifiedBy>
  <cp:revision>3</cp:revision>
  <dcterms:created xsi:type="dcterms:W3CDTF">2024-07-16T15:32:40Z</dcterms:created>
  <dcterms:modified xsi:type="dcterms:W3CDTF">2024-08-07T14:07:22Z</dcterms:modified>
</cp:coreProperties>
</file>